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png>
</file>

<file path=ppt/media/image-2-3.png>
</file>

<file path=ppt/media/image-3-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572095" y="339447"/>
            <a:ext cx="7721203" cy="385763"/>
          </a:xfrm>
          <a:prstGeom prst="rect">
            <a:avLst/>
          </a:prstGeom>
          <a:noFill/>
          <a:ln/>
        </p:spPr>
        <p:txBody>
          <a:bodyPr wrap="none" lIns="0" tIns="0" rIns="0" bIns="0" rtlCol="0" anchor="t"/>
          <a:lstStyle/>
          <a:p>
            <a:pPr algn="l" indent="0" marL="0">
              <a:lnSpc>
                <a:spcPts val="3000"/>
              </a:lnSpc>
              <a:buNone/>
            </a:pPr>
            <a:r>
              <a:rPr lang="en-US" sz="2400" b="1" dirty="0">
                <a:solidFill>
                  <a:srgbClr val="000000"/>
                </a:solidFill>
                <a:latin typeface="Inter Bold" pitchFamily="34" charset="0"/>
                <a:ea typeface="Inter Bold" pitchFamily="34" charset="-122"/>
                <a:cs typeface="Inter Bold" pitchFamily="34" charset="-120"/>
              </a:rPr>
              <a:t>Corexfin Banking Solutions: Project Documentation</a:t>
            </a:r>
            <a:endParaRPr lang="en-US" sz="2400" dirty="0"/>
          </a:p>
        </p:txBody>
      </p:sp>
      <p:pic>
        <p:nvPicPr>
          <p:cNvPr id="3" name="Image 0" descr="preencoded.png">    </p:cNvPr>
          <p:cNvPicPr>
            <a:picLocks noChangeAspect="1"/>
          </p:cNvPicPr>
          <p:nvPr/>
        </p:nvPicPr>
        <p:blipFill>
          <a:blip r:embed="rId1"/>
          <a:stretch>
            <a:fillRect/>
          </a:stretch>
        </p:blipFill>
        <p:spPr>
          <a:xfrm>
            <a:off x="572095" y="972026"/>
            <a:ext cx="9381649" cy="6419017"/>
          </a:xfrm>
          <a:prstGeom prst="rect">
            <a:avLst/>
          </a:prstGeom>
        </p:spPr>
      </p:pic>
      <p:sp>
        <p:nvSpPr>
          <p:cNvPr id="4" name="Text 1"/>
          <p:cNvSpPr/>
          <p:nvPr/>
        </p:nvSpPr>
        <p:spPr>
          <a:xfrm>
            <a:off x="572095" y="7529870"/>
            <a:ext cx="13486209" cy="395049"/>
          </a:xfrm>
          <a:prstGeom prst="rect">
            <a:avLst/>
          </a:prstGeom>
          <a:noFill/>
          <a:ln/>
        </p:spPr>
        <p:txBody>
          <a:bodyPr wrap="squar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This document outlines the Corexfin Banking Solutions project, a scalable and secure microservices-based platform designed to support multiple banking institutions under a unified system. It details the platform's architecture, key features, technology stack, and a phased development roadmap, providing a comprehensive overview for technical and business stakeholders.</a:t>
            </a:r>
            <a:endParaRPr lang="en-US" sz="9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50677" y="659844"/>
            <a:ext cx="10874693" cy="581025"/>
          </a:xfrm>
          <a:prstGeom prst="rect">
            <a:avLst/>
          </a:prstGeom>
          <a:noFill/>
          <a:ln/>
        </p:spPr>
        <p:txBody>
          <a:bodyPr wrap="none" lIns="0" tIns="0" rIns="0" bIns="0" rtlCol="0" anchor="t"/>
          <a:lstStyle/>
          <a:p>
            <a:pPr algn="l" indent="0" marL="0">
              <a:lnSpc>
                <a:spcPts val="4550"/>
              </a:lnSpc>
              <a:buNone/>
            </a:pPr>
            <a:r>
              <a:rPr lang="en-US" sz="3650" b="1" dirty="0">
                <a:solidFill>
                  <a:srgbClr val="000000"/>
                </a:solidFill>
                <a:latin typeface="Inter Bold" pitchFamily="34" charset="0"/>
                <a:ea typeface="Inter Bold" pitchFamily="34" charset="-122"/>
                <a:cs typeface="Inter Bold" pitchFamily="34" charset="-120"/>
              </a:rPr>
              <a:t>API Service Endpoints: Supplementary Services</a:t>
            </a:r>
            <a:endParaRPr lang="en-US" sz="3650" dirty="0"/>
          </a:p>
        </p:txBody>
      </p:sp>
      <p:sp>
        <p:nvSpPr>
          <p:cNvPr id="3" name="Text 1"/>
          <p:cNvSpPr/>
          <p:nvPr/>
        </p:nvSpPr>
        <p:spPr>
          <a:xfrm>
            <a:off x="650677" y="1612583"/>
            <a:ext cx="13329047" cy="1189196"/>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Corexfin provides essential supplementary services through dedicated API endpoints to enhance functionality and compliance. The Internet Banking Service manages requests and approvals for online banking access, streamlining customer onboarding for digital channels. The Notification Service provides internal mechanisms for sending various alerts, including email, SMS, and push notifications. Additionally, the Audit &amp; Logging Service offers comprehensive tools for querying and writing audit logs, crucial for regulatory compliance and system monitoring.</a:t>
            </a:r>
            <a:endParaRPr lang="en-US" sz="1450" dirty="0"/>
          </a:p>
        </p:txBody>
      </p:sp>
      <p:sp>
        <p:nvSpPr>
          <p:cNvPr id="4" name="Shape 2"/>
          <p:cNvSpPr/>
          <p:nvPr/>
        </p:nvSpPr>
        <p:spPr>
          <a:xfrm>
            <a:off x="650677" y="3010853"/>
            <a:ext cx="13329047" cy="4558903"/>
          </a:xfrm>
          <a:prstGeom prst="roundRect">
            <a:avLst>
              <a:gd name="adj" fmla="val 1713"/>
            </a:avLst>
          </a:prstGeom>
          <a:noFill/>
          <a:ln w="7620">
            <a:solidFill>
              <a:srgbClr val="000000">
                <a:alpha val="8000"/>
              </a:srgbClr>
            </a:solidFill>
            <a:prstDash val="solid"/>
          </a:ln>
        </p:spPr>
      </p:sp>
      <p:sp>
        <p:nvSpPr>
          <p:cNvPr id="5" name="Shape 3"/>
          <p:cNvSpPr/>
          <p:nvPr/>
        </p:nvSpPr>
        <p:spPr>
          <a:xfrm>
            <a:off x="658297" y="3018473"/>
            <a:ext cx="13313807" cy="1792129"/>
          </a:xfrm>
          <a:prstGeom prst="rect">
            <a:avLst/>
          </a:prstGeom>
          <a:solidFill>
            <a:srgbClr val="FFFFFF">
              <a:alpha val="4000"/>
            </a:srgbClr>
          </a:solidFill>
          <a:ln/>
        </p:spPr>
      </p:sp>
      <p:sp>
        <p:nvSpPr>
          <p:cNvPr id="6" name="Text 4"/>
          <p:cNvSpPr/>
          <p:nvPr/>
        </p:nvSpPr>
        <p:spPr>
          <a:xfrm>
            <a:off x="844272" y="3137535"/>
            <a:ext cx="2952869" cy="29729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Internet Banking</a:t>
            </a:r>
            <a:endParaRPr lang="en-US" sz="1450" dirty="0"/>
          </a:p>
        </p:txBody>
      </p:sp>
      <p:sp>
        <p:nvSpPr>
          <p:cNvPr id="7" name="Text 5"/>
          <p:cNvSpPr/>
          <p:nvPr/>
        </p:nvSpPr>
        <p:spPr>
          <a:xfrm>
            <a:off x="4176474" y="3137535"/>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POST /accounts/{accountId}/internet-banking/request</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Request IB access</a:t>
            </a:r>
            <a:endParaRPr lang="en-US" sz="1450" dirty="0"/>
          </a:p>
        </p:txBody>
      </p:sp>
      <p:sp>
        <p:nvSpPr>
          <p:cNvPr id="8" name="Text 6"/>
          <p:cNvSpPr/>
          <p:nvPr/>
        </p:nvSpPr>
        <p:spPr>
          <a:xfrm>
            <a:off x="4176474" y="3553897"/>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GET /ib/requests</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List IB requests (filter by status, bank)</a:t>
            </a:r>
            <a:endParaRPr lang="en-US" sz="1450" dirty="0"/>
          </a:p>
        </p:txBody>
      </p:sp>
      <p:sp>
        <p:nvSpPr>
          <p:cNvPr id="9" name="Text 7"/>
          <p:cNvSpPr/>
          <p:nvPr/>
        </p:nvSpPr>
        <p:spPr>
          <a:xfrm>
            <a:off x="4176474" y="3970258"/>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POST /ib/requests/{reqId}/approve</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Approve IB request</a:t>
            </a:r>
            <a:endParaRPr lang="en-US" sz="1450" dirty="0"/>
          </a:p>
        </p:txBody>
      </p:sp>
      <p:sp>
        <p:nvSpPr>
          <p:cNvPr id="10" name="Text 8"/>
          <p:cNvSpPr/>
          <p:nvPr/>
        </p:nvSpPr>
        <p:spPr>
          <a:xfrm>
            <a:off x="4176474" y="4386620"/>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POST /ib/requests/{reqId}/reject</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Reject IB request</a:t>
            </a:r>
            <a:endParaRPr lang="en-US" sz="1450" dirty="0"/>
          </a:p>
        </p:txBody>
      </p:sp>
      <p:sp>
        <p:nvSpPr>
          <p:cNvPr id="11" name="Shape 9"/>
          <p:cNvSpPr/>
          <p:nvPr/>
        </p:nvSpPr>
        <p:spPr>
          <a:xfrm>
            <a:off x="658297" y="4810601"/>
            <a:ext cx="13313807" cy="1792129"/>
          </a:xfrm>
          <a:prstGeom prst="rect">
            <a:avLst/>
          </a:prstGeom>
          <a:solidFill>
            <a:srgbClr val="000000">
              <a:alpha val="4000"/>
            </a:srgbClr>
          </a:solidFill>
          <a:ln/>
        </p:spPr>
      </p:sp>
      <p:sp>
        <p:nvSpPr>
          <p:cNvPr id="12" name="Text 10"/>
          <p:cNvSpPr/>
          <p:nvPr/>
        </p:nvSpPr>
        <p:spPr>
          <a:xfrm>
            <a:off x="844272" y="4929664"/>
            <a:ext cx="2952869" cy="29729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Notification Service</a:t>
            </a:r>
            <a:endParaRPr lang="en-US" sz="1450" dirty="0"/>
          </a:p>
        </p:txBody>
      </p:sp>
      <p:sp>
        <p:nvSpPr>
          <p:cNvPr id="13" name="Text 11"/>
          <p:cNvSpPr/>
          <p:nvPr/>
        </p:nvSpPr>
        <p:spPr>
          <a:xfrm>
            <a:off x="4176474" y="4929664"/>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POST /notifications/email</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Send email (internal use)</a:t>
            </a:r>
            <a:endParaRPr lang="en-US" sz="1450" dirty="0"/>
          </a:p>
        </p:txBody>
      </p:sp>
      <p:sp>
        <p:nvSpPr>
          <p:cNvPr id="14" name="Text 12"/>
          <p:cNvSpPr/>
          <p:nvPr/>
        </p:nvSpPr>
        <p:spPr>
          <a:xfrm>
            <a:off x="4176474" y="5346025"/>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POST /notifications/sms</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Send SMS</a:t>
            </a:r>
            <a:endParaRPr lang="en-US" sz="1450" dirty="0"/>
          </a:p>
        </p:txBody>
      </p:sp>
      <p:sp>
        <p:nvSpPr>
          <p:cNvPr id="15" name="Text 13"/>
          <p:cNvSpPr/>
          <p:nvPr/>
        </p:nvSpPr>
        <p:spPr>
          <a:xfrm>
            <a:off x="4176474" y="5762387"/>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POST /notifications/push</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Send push notification</a:t>
            </a:r>
            <a:endParaRPr lang="en-US" sz="1450" dirty="0"/>
          </a:p>
        </p:txBody>
      </p:sp>
      <p:sp>
        <p:nvSpPr>
          <p:cNvPr id="16" name="Text 14"/>
          <p:cNvSpPr/>
          <p:nvPr/>
        </p:nvSpPr>
        <p:spPr>
          <a:xfrm>
            <a:off x="4176474" y="6178748"/>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GET /notifications/status/{notificationId}</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Check notification status</a:t>
            </a:r>
            <a:endParaRPr lang="en-US" sz="1450" dirty="0"/>
          </a:p>
        </p:txBody>
      </p:sp>
      <p:sp>
        <p:nvSpPr>
          <p:cNvPr id="17" name="Shape 15"/>
          <p:cNvSpPr/>
          <p:nvPr/>
        </p:nvSpPr>
        <p:spPr>
          <a:xfrm>
            <a:off x="658297" y="6602730"/>
            <a:ext cx="13313807" cy="959406"/>
          </a:xfrm>
          <a:prstGeom prst="rect">
            <a:avLst/>
          </a:prstGeom>
          <a:solidFill>
            <a:srgbClr val="FFFFFF">
              <a:alpha val="4000"/>
            </a:srgbClr>
          </a:solidFill>
          <a:ln/>
        </p:spPr>
      </p:sp>
      <p:sp>
        <p:nvSpPr>
          <p:cNvPr id="18" name="Text 16"/>
          <p:cNvSpPr/>
          <p:nvPr/>
        </p:nvSpPr>
        <p:spPr>
          <a:xfrm>
            <a:off x="844272" y="6721793"/>
            <a:ext cx="2952869" cy="29729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Audit &amp; Logging</a:t>
            </a:r>
            <a:endParaRPr lang="en-US" sz="1450" dirty="0"/>
          </a:p>
        </p:txBody>
      </p:sp>
      <p:sp>
        <p:nvSpPr>
          <p:cNvPr id="19" name="Text 17"/>
          <p:cNvSpPr/>
          <p:nvPr/>
        </p:nvSpPr>
        <p:spPr>
          <a:xfrm>
            <a:off x="4176474" y="6721793"/>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GET /audit/logs</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Query audit logs (filters: user, action, date)</a:t>
            </a:r>
            <a:endParaRPr lang="en-US" sz="1450" dirty="0"/>
          </a:p>
        </p:txBody>
      </p:sp>
      <p:sp>
        <p:nvSpPr>
          <p:cNvPr id="20" name="Text 18"/>
          <p:cNvSpPr/>
          <p:nvPr/>
        </p:nvSpPr>
        <p:spPr>
          <a:xfrm>
            <a:off x="4176474" y="7138154"/>
            <a:ext cx="9609773" cy="304919"/>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highlight>
                  <a:srgbClr val="F2F2F2"/>
                </a:highlight>
                <a:latin typeface="Consolas" pitchFamily="34" charset="0"/>
                <a:ea typeface="Consolas" pitchFamily="34" charset="-122"/>
                <a:cs typeface="Consolas" pitchFamily="34" charset="-120"/>
              </a:rPr>
              <a:t>POST /audit/logs</a:t>
            </a:r>
            <a:pPr algn="l" indent="0" marL="0">
              <a:lnSpc>
                <a:spcPts val="2300"/>
              </a:lnSpc>
              <a:buNone/>
            </a:pPr>
            <a:r>
              <a:rPr lang="en-US" sz="1450" dirty="0">
                <a:solidFill>
                  <a:srgbClr val="272525"/>
                </a:solidFill>
                <a:latin typeface="Inter" pitchFamily="34" charset="0"/>
                <a:ea typeface="Inter" pitchFamily="34" charset="-122"/>
                <a:cs typeface="Inter" pitchFamily="34" charset="-120"/>
              </a:rPr>
              <a:t> - Write audit log (internal use)</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058704"/>
            <a:ext cx="8497372" cy="771525"/>
          </a:xfrm>
          <a:prstGeom prst="rect">
            <a:avLst/>
          </a:prstGeom>
          <a:noFill/>
          <a:ln/>
        </p:spPr>
        <p:txBody>
          <a:bodyPr wrap="none" lIns="0" tIns="0" rIns="0" bIns="0" rtlCol="0" anchor="t"/>
          <a:lstStyle/>
          <a:p>
            <a:pPr algn="l" indent="0" marL="0">
              <a:lnSpc>
                <a:spcPts val="6050"/>
              </a:lnSpc>
              <a:buNone/>
            </a:pPr>
            <a:r>
              <a:rPr lang="en-US" sz="4850" b="1" dirty="0">
                <a:solidFill>
                  <a:srgbClr val="000000"/>
                </a:solidFill>
                <a:latin typeface="Inter Bold" pitchFamily="34" charset="0"/>
                <a:ea typeface="Inter Bold" pitchFamily="34" charset="-122"/>
                <a:cs typeface="Inter Bold" pitchFamily="34" charset="-120"/>
              </a:rPr>
              <a:t>Project Overview and Vision</a:t>
            </a:r>
            <a:endParaRPr lang="en-US" sz="4850" dirty="0"/>
          </a:p>
        </p:txBody>
      </p:sp>
      <p:sp>
        <p:nvSpPr>
          <p:cNvPr id="3" name="Text 1"/>
          <p:cNvSpPr/>
          <p:nvPr/>
        </p:nvSpPr>
        <p:spPr>
          <a:xfrm>
            <a:off x="864037" y="2323981"/>
            <a:ext cx="12902327" cy="2370296"/>
          </a:xfrm>
          <a:prstGeom prst="rect">
            <a:avLst/>
          </a:prstGeom>
          <a:noFill/>
          <a:ln/>
        </p:spPr>
        <p:txBody>
          <a:bodyPr wrap="square" lIns="0" tIns="0" rIns="0" bIns="0" rtlCol="0" anchor="t"/>
          <a:lstStyle/>
          <a:p>
            <a:pPr algn="l" indent="0" marL="0">
              <a:lnSpc>
                <a:spcPts val="3100"/>
              </a:lnSpc>
              <a:buNone/>
            </a:pPr>
            <a:r>
              <a:rPr lang="en-US" sz="1900" dirty="0">
                <a:solidFill>
                  <a:srgbClr val="272525"/>
                </a:solidFill>
                <a:latin typeface="Inter" pitchFamily="34" charset="0"/>
                <a:ea typeface="Inter" pitchFamily="34" charset="-122"/>
                <a:cs typeface="Inter" pitchFamily="34" charset="-120"/>
              </a:rPr>
              <a:t>The Corexfin platform addresses the growing demand for flexible and robust banking infrastructure that can serve diverse financial institutions. By adopting a multi-tenant, microservices-based approach, Corexfin ensures each bank (e.g., Hex Bank, UBI, SBI) maintains its autonomy with dedicated owners, branches, and user bases, while benefiting from centralised operational efficiency. This design supports a broad range of banking operations, from fundamental account management to complex transaction processing and internet banking approvals, all within a secure and compliant environment.</a:t>
            </a:r>
            <a:endParaRPr lang="en-US" sz="1900" dirty="0"/>
          </a:p>
        </p:txBody>
      </p:sp>
      <p:sp>
        <p:nvSpPr>
          <p:cNvPr id="4" name="Shape 2"/>
          <p:cNvSpPr/>
          <p:nvPr/>
        </p:nvSpPr>
        <p:spPr>
          <a:xfrm>
            <a:off x="864037" y="4971931"/>
            <a:ext cx="555427" cy="555427"/>
          </a:xfrm>
          <a:prstGeom prst="roundRect">
            <a:avLst>
              <a:gd name="adj" fmla="val 18669"/>
            </a:avLst>
          </a:prstGeom>
          <a:solidFill>
            <a:srgbClr val="DADBF1"/>
          </a:solidFill>
          <a:ln w="15240">
            <a:solidFill>
              <a:srgbClr val="C0C1D7"/>
            </a:solidFill>
            <a:prstDash val="solid"/>
          </a:ln>
        </p:spPr>
      </p:sp>
      <p:pic>
        <p:nvPicPr>
          <p:cNvPr id="5" name="Image 0" descr="preencoded.png">    </p:cNvPr>
          <p:cNvPicPr>
            <a:picLocks noChangeAspect="1"/>
          </p:cNvPicPr>
          <p:nvPr/>
        </p:nvPicPr>
        <p:blipFill>
          <a:blip r:embed="rId1"/>
          <a:stretch>
            <a:fillRect/>
          </a:stretch>
        </p:blipFill>
        <p:spPr>
          <a:xfrm>
            <a:off x="956548" y="5018127"/>
            <a:ext cx="370284" cy="462915"/>
          </a:xfrm>
          <a:prstGeom prst="rect">
            <a:avLst/>
          </a:prstGeom>
        </p:spPr>
      </p:pic>
      <p:sp>
        <p:nvSpPr>
          <p:cNvPr id="6" name="Text 3"/>
          <p:cNvSpPr/>
          <p:nvPr/>
        </p:nvSpPr>
        <p:spPr>
          <a:xfrm>
            <a:off x="1666280" y="5056703"/>
            <a:ext cx="3086100" cy="385763"/>
          </a:xfrm>
          <a:prstGeom prst="rect">
            <a:avLst/>
          </a:prstGeom>
          <a:noFill/>
          <a:ln/>
        </p:spPr>
        <p:txBody>
          <a:bodyPr wrap="none" lIns="0" tIns="0" rIns="0" bIns="0" rtlCol="0" anchor="t"/>
          <a:lstStyle/>
          <a:p>
            <a:pPr algn="l" indent="0" marL="0">
              <a:lnSpc>
                <a:spcPts val="3000"/>
              </a:lnSpc>
              <a:buNone/>
            </a:pPr>
            <a:r>
              <a:rPr lang="en-US" sz="2400" b="1" dirty="0">
                <a:solidFill>
                  <a:srgbClr val="272525"/>
                </a:solidFill>
                <a:latin typeface="Inter Bold" pitchFamily="34" charset="0"/>
                <a:ea typeface="Inter Bold" pitchFamily="34" charset="-122"/>
                <a:cs typeface="Inter Bold" pitchFamily="34" charset="-120"/>
              </a:rPr>
              <a:t>Multi-Bank Support</a:t>
            </a:r>
            <a:endParaRPr lang="en-US" sz="2400" dirty="0"/>
          </a:p>
        </p:txBody>
      </p:sp>
      <p:sp>
        <p:nvSpPr>
          <p:cNvPr id="7" name="Text 4"/>
          <p:cNvSpPr/>
          <p:nvPr/>
        </p:nvSpPr>
        <p:spPr>
          <a:xfrm>
            <a:off x="1666280" y="5590580"/>
            <a:ext cx="3292793" cy="790099"/>
          </a:xfrm>
          <a:prstGeom prst="rect">
            <a:avLst/>
          </a:prstGeom>
          <a:noFill/>
          <a:ln/>
        </p:spPr>
        <p:txBody>
          <a:bodyPr wrap="square" lIns="0" tIns="0" rIns="0" bIns="0" rtlCol="0" anchor="t"/>
          <a:lstStyle/>
          <a:p>
            <a:pPr algn="l" indent="0" marL="0">
              <a:lnSpc>
                <a:spcPts val="3100"/>
              </a:lnSpc>
              <a:buNone/>
            </a:pPr>
            <a:r>
              <a:rPr lang="en-US" sz="1900" dirty="0">
                <a:solidFill>
                  <a:srgbClr val="272525"/>
                </a:solidFill>
                <a:latin typeface="Inter" pitchFamily="34" charset="0"/>
                <a:ea typeface="Inter" pitchFamily="34" charset="-122"/>
                <a:cs typeface="Inter" pitchFamily="34" charset="-120"/>
              </a:rPr>
              <a:t>Unified system for multiple distinct banking entities.</a:t>
            </a:r>
            <a:endParaRPr lang="en-US" sz="1900" dirty="0"/>
          </a:p>
        </p:txBody>
      </p:sp>
      <p:sp>
        <p:nvSpPr>
          <p:cNvPr id="8" name="Shape 5"/>
          <p:cNvSpPr/>
          <p:nvPr/>
        </p:nvSpPr>
        <p:spPr>
          <a:xfrm>
            <a:off x="5267682" y="4971931"/>
            <a:ext cx="555427" cy="555427"/>
          </a:xfrm>
          <a:prstGeom prst="roundRect">
            <a:avLst>
              <a:gd name="adj" fmla="val 18669"/>
            </a:avLst>
          </a:prstGeom>
          <a:solidFill>
            <a:srgbClr val="DADBF1"/>
          </a:solidFill>
          <a:ln w="15240">
            <a:solidFill>
              <a:srgbClr val="C0C1D7"/>
            </a:solidFill>
            <a:prstDash val="solid"/>
          </a:ln>
        </p:spPr>
      </p:sp>
      <p:pic>
        <p:nvPicPr>
          <p:cNvPr id="9" name="Image 1" descr="preencoded.png">    </p:cNvPr>
          <p:cNvPicPr>
            <a:picLocks noChangeAspect="1"/>
          </p:cNvPicPr>
          <p:nvPr/>
        </p:nvPicPr>
        <p:blipFill>
          <a:blip r:embed="rId2"/>
          <a:stretch>
            <a:fillRect/>
          </a:stretch>
        </p:blipFill>
        <p:spPr>
          <a:xfrm>
            <a:off x="5360194" y="5018127"/>
            <a:ext cx="370284" cy="462915"/>
          </a:xfrm>
          <a:prstGeom prst="rect">
            <a:avLst/>
          </a:prstGeom>
        </p:spPr>
      </p:pic>
      <p:sp>
        <p:nvSpPr>
          <p:cNvPr id="10" name="Text 6"/>
          <p:cNvSpPr/>
          <p:nvPr/>
        </p:nvSpPr>
        <p:spPr>
          <a:xfrm>
            <a:off x="6069925" y="5056703"/>
            <a:ext cx="3086100" cy="385763"/>
          </a:xfrm>
          <a:prstGeom prst="rect">
            <a:avLst/>
          </a:prstGeom>
          <a:noFill/>
          <a:ln/>
        </p:spPr>
        <p:txBody>
          <a:bodyPr wrap="none" lIns="0" tIns="0" rIns="0" bIns="0" rtlCol="0" anchor="t"/>
          <a:lstStyle/>
          <a:p>
            <a:pPr algn="l" indent="0" marL="0">
              <a:lnSpc>
                <a:spcPts val="3000"/>
              </a:lnSpc>
              <a:buNone/>
            </a:pPr>
            <a:r>
              <a:rPr lang="en-US" sz="2400" b="1" dirty="0">
                <a:solidFill>
                  <a:srgbClr val="272525"/>
                </a:solidFill>
                <a:latin typeface="Inter Bold" pitchFamily="34" charset="0"/>
                <a:ea typeface="Inter Bold" pitchFamily="34" charset="-122"/>
                <a:cs typeface="Inter Bold" pitchFamily="34" charset="-120"/>
              </a:rPr>
              <a:t>Secure Operations</a:t>
            </a:r>
            <a:endParaRPr lang="en-US" sz="2400" dirty="0"/>
          </a:p>
        </p:txBody>
      </p:sp>
      <p:sp>
        <p:nvSpPr>
          <p:cNvPr id="11" name="Text 7"/>
          <p:cNvSpPr/>
          <p:nvPr/>
        </p:nvSpPr>
        <p:spPr>
          <a:xfrm>
            <a:off x="6069925" y="5590580"/>
            <a:ext cx="3292793" cy="1580198"/>
          </a:xfrm>
          <a:prstGeom prst="rect">
            <a:avLst/>
          </a:prstGeom>
          <a:noFill/>
          <a:ln/>
        </p:spPr>
        <p:txBody>
          <a:bodyPr wrap="square" lIns="0" tIns="0" rIns="0" bIns="0" rtlCol="0" anchor="t"/>
          <a:lstStyle/>
          <a:p>
            <a:pPr algn="l" indent="0" marL="0">
              <a:lnSpc>
                <a:spcPts val="3100"/>
              </a:lnSpc>
              <a:buNone/>
            </a:pPr>
            <a:r>
              <a:rPr lang="en-US" sz="1900" dirty="0">
                <a:solidFill>
                  <a:srgbClr val="272525"/>
                </a:solidFill>
                <a:latin typeface="Inter" pitchFamily="34" charset="0"/>
                <a:ea typeface="Inter" pitchFamily="34" charset="-122"/>
                <a:cs typeface="Inter" pitchFamily="34" charset="-120"/>
              </a:rPr>
              <a:t>Robust security measures, including role-based access and data encryption.</a:t>
            </a:r>
            <a:endParaRPr lang="en-US" sz="1900" dirty="0"/>
          </a:p>
        </p:txBody>
      </p:sp>
      <p:sp>
        <p:nvSpPr>
          <p:cNvPr id="12" name="Shape 8"/>
          <p:cNvSpPr/>
          <p:nvPr/>
        </p:nvSpPr>
        <p:spPr>
          <a:xfrm>
            <a:off x="9671328" y="4971931"/>
            <a:ext cx="555427" cy="555427"/>
          </a:xfrm>
          <a:prstGeom prst="roundRect">
            <a:avLst>
              <a:gd name="adj" fmla="val 18669"/>
            </a:avLst>
          </a:prstGeom>
          <a:solidFill>
            <a:srgbClr val="DADBF1"/>
          </a:solidFill>
          <a:ln w="15240">
            <a:solidFill>
              <a:srgbClr val="C0C1D7"/>
            </a:solidFill>
            <a:prstDash val="solid"/>
          </a:ln>
        </p:spPr>
      </p:sp>
      <p:pic>
        <p:nvPicPr>
          <p:cNvPr id="13" name="Image 2" descr="preencoded.png">    </p:cNvPr>
          <p:cNvPicPr>
            <a:picLocks noChangeAspect="1"/>
          </p:cNvPicPr>
          <p:nvPr/>
        </p:nvPicPr>
        <p:blipFill>
          <a:blip r:embed="rId3"/>
          <a:stretch>
            <a:fillRect/>
          </a:stretch>
        </p:blipFill>
        <p:spPr>
          <a:xfrm>
            <a:off x="9763839" y="5018127"/>
            <a:ext cx="370284" cy="462915"/>
          </a:xfrm>
          <a:prstGeom prst="rect">
            <a:avLst/>
          </a:prstGeom>
        </p:spPr>
      </p:pic>
      <p:sp>
        <p:nvSpPr>
          <p:cNvPr id="14" name="Text 9"/>
          <p:cNvSpPr/>
          <p:nvPr/>
        </p:nvSpPr>
        <p:spPr>
          <a:xfrm>
            <a:off x="10473571" y="5056703"/>
            <a:ext cx="3252192" cy="385763"/>
          </a:xfrm>
          <a:prstGeom prst="rect">
            <a:avLst/>
          </a:prstGeom>
          <a:noFill/>
          <a:ln/>
        </p:spPr>
        <p:txBody>
          <a:bodyPr wrap="none" lIns="0" tIns="0" rIns="0" bIns="0" rtlCol="0" anchor="t"/>
          <a:lstStyle/>
          <a:p>
            <a:pPr algn="l" indent="0" marL="0">
              <a:lnSpc>
                <a:spcPts val="3000"/>
              </a:lnSpc>
              <a:buNone/>
            </a:pPr>
            <a:r>
              <a:rPr lang="en-US" sz="2400" b="1" dirty="0">
                <a:solidFill>
                  <a:srgbClr val="272525"/>
                </a:solidFill>
                <a:latin typeface="Inter Bold" pitchFamily="34" charset="0"/>
                <a:ea typeface="Inter Bold" pitchFamily="34" charset="-122"/>
                <a:cs typeface="Inter Bold" pitchFamily="34" charset="-120"/>
              </a:rPr>
              <a:t>Scalable Architecture</a:t>
            </a:r>
            <a:endParaRPr lang="en-US" sz="2400" dirty="0"/>
          </a:p>
        </p:txBody>
      </p:sp>
      <p:sp>
        <p:nvSpPr>
          <p:cNvPr id="15" name="Text 10"/>
          <p:cNvSpPr/>
          <p:nvPr/>
        </p:nvSpPr>
        <p:spPr>
          <a:xfrm>
            <a:off x="10473571" y="5590580"/>
            <a:ext cx="3292793" cy="1185148"/>
          </a:xfrm>
          <a:prstGeom prst="rect">
            <a:avLst/>
          </a:prstGeom>
          <a:noFill/>
          <a:ln/>
        </p:spPr>
        <p:txBody>
          <a:bodyPr wrap="square" lIns="0" tIns="0" rIns="0" bIns="0" rtlCol="0" anchor="t"/>
          <a:lstStyle/>
          <a:p>
            <a:pPr algn="l" indent="0" marL="0">
              <a:lnSpc>
                <a:spcPts val="3100"/>
              </a:lnSpc>
              <a:buNone/>
            </a:pPr>
            <a:r>
              <a:rPr lang="en-US" sz="1900" dirty="0">
                <a:solidFill>
                  <a:srgbClr val="272525"/>
                </a:solidFill>
                <a:latin typeface="Inter" pitchFamily="34" charset="0"/>
                <a:ea typeface="Inter" pitchFamily="34" charset="-122"/>
                <a:cs typeface="Inter" pitchFamily="34" charset="-120"/>
              </a:rPr>
              <a:t>Microservices design ensures high availability and future growth.</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9131" y="525780"/>
            <a:ext cx="6494145" cy="597456"/>
          </a:xfrm>
          <a:prstGeom prst="rect">
            <a:avLst/>
          </a:prstGeom>
          <a:noFill/>
          <a:ln/>
        </p:spPr>
        <p:txBody>
          <a:bodyPr wrap="none" lIns="0" tIns="0" rIns="0" bIns="0" rtlCol="0" anchor="t"/>
          <a:lstStyle/>
          <a:p>
            <a:pPr algn="l" indent="0" marL="0">
              <a:lnSpc>
                <a:spcPts val="4700"/>
              </a:lnSpc>
              <a:buNone/>
            </a:pPr>
            <a:r>
              <a:rPr lang="en-US" sz="3750" b="1" dirty="0">
                <a:solidFill>
                  <a:srgbClr val="000000"/>
                </a:solidFill>
                <a:latin typeface="Inter Bold" pitchFamily="34" charset="0"/>
                <a:ea typeface="Inter Bold" pitchFamily="34" charset="-122"/>
                <a:cs typeface="Inter Bold" pitchFamily="34" charset="-120"/>
              </a:rPr>
              <a:t>Key Architectural Principles</a:t>
            </a:r>
            <a:endParaRPr lang="en-US" sz="3750" dirty="0"/>
          </a:p>
        </p:txBody>
      </p:sp>
      <p:sp>
        <p:nvSpPr>
          <p:cNvPr id="3" name="Text 1"/>
          <p:cNvSpPr/>
          <p:nvPr/>
        </p:nvSpPr>
        <p:spPr>
          <a:xfrm>
            <a:off x="669131" y="1505545"/>
            <a:ext cx="13292137" cy="1529358"/>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Inter" pitchFamily="34" charset="0"/>
                <a:ea typeface="Inter" pitchFamily="34" charset="-122"/>
                <a:cs typeface="Inter" pitchFamily="34" charset="-120"/>
              </a:rPr>
              <a:t>Corexfin's architecture is founded on principles designed to ensure high performance, resilience, and maintainability. A multi-tenant approach allows for efficient resource utilisation across various banks, while stringent role-based access control enforces data segregation and operational security. Centralised authentication streamlines user access, leveraging JWT tokens for secure and efficient authorisation. The platform also employs advanced patterns like SAGA for distributed transaction management and asynchronous communication via Kafka/RabbitMQ, ensuring data consistency and system responsiveness even under heavy loads.</a:t>
            </a:r>
            <a:endParaRPr lang="en-US" sz="1500" dirty="0"/>
          </a:p>
        </p:txBody>
      </p:sp>
      <p:pic>
        <p:nvPicPr>
          <p:cNvPr id="4" name="Image 0" descr="preencoded.png">    </p:cNvPr>
          <p:cNvPicPr>
            <a:picLocks noChangeAspect="1"/>
          </p:cNvPicPr>
          <p:nvPr/>
        </p:nvPicPr>
        <p:blipFill>
          <a:blip r:embed="rId1"/>
          <a:stretch>
            <a:fillRect/>
          </a:stretch>
        </p:blipFill>
        <p:spPr>
          <a:xfrm>
            <a:off x="3278624" y="3249930"/>
            <a:ext cx="8073033" cy="4975979"/>
          </a:xfrm>
          <a:prstGeom prst="rect">
            <a:avLst/>
          </a:prstGeom>
        </p:spPr>
      </p:pic>
      <p:sp>
        <p:nvSpPr>
          <p:cNvPr id="5" name="Text 2"/>
          <p:cNvSpPr/>
          <p:nvPr/>
        </p:nvSpPr>
        <p:spPr>
          <a:xfrm>
            <a:off x="3493699" y="3616917"/>
            <a:ext cx="2751438" cy="373837"/>
          </a:xfrm>
          <a:prstGeom prst="rect">
            <a:avLst/>
          </a:prstGeom>
          <a:noFill/>
          <a:ln/>
        </p:spPr>
        <p:txBody>
          <a:bodyPr wrap="none" lIns="0" tIns="0" rIns="0" bIns="0" rtlCol="0" anchor="t"/>
          <a:lstStyle/>
          <a:p>
            <a:pPr algn="ctr" indent="0" marL="0">
              <a:lnSpc>
                <a:spcPts val="1650"/>
              </a:lnSpc>
              <a:buNone/>
            </a:pPr>
            <a:r>
              <a:rPr lang="en-US" sz="1350" b="1" dirty="0">
                <a:solidFill>
                  <a:srgbClr val="272525"/>
                </a:solidFill>
                <a:latin typeface="Inter Bold" pitchFamily="34" charset="0"/>
                <a:ea typeface="Inter Bold" pitchFamily="34" charset="-122"/>
                <a:cs typeface="Inter Bold" pitchFamily="34" charset="-120"/>
              </a:rPr>
              <a:t>Multi‑Tenancy</a:t>
            </a:r>
            <a:endParaRPr lang="en-US" sz="1350" dirty="0"/>
          </a:p>
        </p:txBody>
      </p:sp>
      <p:sp>
        <p:nvSpPr>
          <p:cNvPr id="6" name="Text 3"/>
          <p:cNvSpPr/>
          <p:nvPr/>
        </p:nvSpPr>
        <p:spPr>
          <a:xfrm>
            <a:off x="5115319" y="7484880"/>
            <a:ext cx="2751438" cy="373837"/>
          </a:xfrm>
          <a:prstGeom prst="rect">
            <a:avLst/>
          </a:prstGeom>
          <a:noFill/>
          <a:ln/>
        </p:spPr>
        <p:txBody>
          <a:bodyPr wrap="none" lIns="0" tIns="0" rIns="0" bIns="0" rtlCol="0" anchor="t"/>
          <a:lstStyle/>
          <a:p>
            <a:pPr algn="ctr" indent="0" marL="0">
              <a:lnSpc>
                <a:spcPts val="1650"/>
              </a:lnSpc>
              <a:buNone/>
            </a:pPr>
            <a:r>
              <a:rPr lang="en-US" sz="1350" b="1" dirty="0">
                <a:solidFill>
                  <a:srgbClr val="272525"/>
                </a:solidFill>
                <a:latin typeface="Inter Bold" pitchFamily="34" charset="0"/>
                <a:ea typeface="Inter Bold" pitchFamily="34" charset="-122"/>
                <a:cs typeface="Inter Bold" pitchFamily="34" charset="-120"/>
              </a:rPr>
              <a:t>Security</a:t>
            </a:r>
            <a:endParaRPr lang="en-US" sz="1350" dirty="0"/>
          </a:p>
        </p:txBody>
      </p:sp>
      <p:sp>
        <p:nvSpPr>
          <p:cNvPr id="7" name="Text 4"/>
          <p:cNvSpPr/>
          <p:nvPr/>
        </p:nvSpPr>
        <p:spPr>
          <a:xfrm>
            <a:off x="6766432" y="3429999"/>
            <a:ext cx="2959124" cy="747673"/>
          </a:xfrm>
          <a:prstGeom prst="rect">
            <a:avLst/>
          </a:prstGeom>
          <a:noFill/>
          <a:ln/>
        </p:spPr>
        <p:txBody>
          <a:bodyPr wrap="square" lIns="0" tIns="0" rIns="0" bIns="0" rtlCol="0" anchor="t"/>
          <a:lstStyle/>
          <a:p>
            <a:pPr algn="ctr" indent="0" marL="0">
              <a:lnSpc>
                <a:spcPts val="1650"/>
              </a:lnSpc>
              <a:buNone/>
            </a:pPr>
            <a:r>
              <a:rPr lang="en-US" sz="1350" b="1" dirty="0">
                <a:solidFill>
                  <a:srgbClr val="272525"/>
                </a:solidFill>
                <a:latin typeface="Inter Bold" pitchFamily="34" charset="0"/>
                <a:ea typeface="Inter Bold" pitchFamily="34" charset="-122"/>
                <a:cs typeface="Inter Bold" pitchFamily="34" charset="-120"/>
              </a:rPr>
              <a:t>Distributed Transactions</a:t>
            </a:r>
            <a:endParaRPr lang="en-US" sz="1350" dirty="0"/>
          </a:p>
        </p:txBody>
      </p:sp>
      <p:sp>
        <p:nvSpPr>
          <p:cNvPr id="8" name="Text 5"/>
          <p:cNvSpPr/>
          <p:nvPr/>
        </p:nvSpPr>
        <p:spPr>
          <a:xfrm>
            <a:off x="8385144" y="7284670"/>
            <a:ext cx="2751438" cy="747673"/>
          </a:xfrm>
          <a:prstGeom prst="rect">
            <a:avLst/>
          </a:prstGeom>
          <a:noFill/>
          <a:ln/>
        </p:spPr>
        <p:txBody>
          <a:bodyPr wrap="square" lIns="0" tIns="0" rIns="0" bIns="0" rtlCol="0" anchor="t"/>
          <a:lstStyle/>
          <a:p>
            <a:pPr algn="ctr" indent="0" marL="0">
              <a:lnSpc>
                <a:spcPts val="1650"/>
              </a:lnSpc>
              <a:buNone/>
            </a:pPr>
            <a:r>
              <a:rPr lang="en-US" sz="1350" b="1" dirty="0">
                <a:solidFill>
                  <a:srgbClr val="272525"/>
                </a:solidFill>
                <a:latin typeface="Inter Bold" pitchFamily="34" charset="0"/>
                <a:ea typeface="Inter Bold" pitchFamily="34" charset="-122"/>
                <a:cs typeface="Inter Bold" pitchFamily="34" charset="-120"/>
              </a:rPr>
              <a:t>Asynchronous Communication</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18555" y="829628"/>
            <a:ext cx="6623566" cy="730806"/>
          </a:xfrm>
          <a:prstGeom prst="rect">
            <a:avLst/>
          </a:prstGeom>
          <a:noFill/>
          <a:ln/>
        </p:spPr>
        <p:txBody>
          <a:bodyPr wrap="none" lIns="0" tIns="0" rIns="0" bIns="0" rtlCol="0" anchor="t"/>
          <a:lstStyle/>
          <a:p>
            <a:pPr algn="l" indent="0" marL="0">
              <a:lnSpc>
                <a:spcPts val="5750"/>
              </a:lnSpc>
              <a:buNone/>
            </a:pPr>
            <a:r>
              <a:rPr lang="en-US" sz="4600" b="1" dirty="0">
                <a:solidFill>
                  <a:srgbClr val="000000"/>
                </a:solidFill>
                <a:latin typeface="Inter Bold" pitchFamily="34" charset="0"/>
                <a:ea typeface="Inter Bold" pitchFamily="34" charset="-122"/>
                <a:cs typeface="Inter Bold" pitchFamily="34" charset="-120"/>
              </a:rPr>
              <a:t>Core Technology Stack</a:t>
            </a:r>
            <a:endParaRPr lang="en-US" sz="4600" dirty="0"/>
          </a:p>
        </p:txBody>
      </p:sp>
      <p:sp>
        <p:nvSpPr>
          <p:cNvPr id="3" name="Text 1"/>
          <p:cNvSpPr/>
          <p:nvPr/>
        </p:nvSpPr>
        <p:spPr>
          <a:xfrm>
            <a:off x="818555" y="2028111"/>
            <a:ext cx="12993291" cy="2244566"/>
          </a:xfrm>
          <a:prstGeom prst="rect">
            <a:avLst/>
          </a:prstGeom>
          <a:noFill/>
          <a:ln/>
        </p:spPr>
        <p:txBody>
          <a:bodyPr wrap="square" lIns="0" tIns="0" rIns="0" bIns="0" rtlCol="0" anchor="t"/>
          <a:lstStyle/>
          <a:p>
            <a:pPr algn="l" indent="0" marL="0">
              <a:lnSpc>
                <a:spcPts val="2900"/>
              </a:lnSpc>
              <a:buNone/>
            </a:pPr>
            <a:r>
              <a:rPr lang="en-US" sz="1800" dirty="0">
                <a:solidFill>
                  <a:srgbClr val="272525"/>
                </a:solidFill>
                <a:latin typeface="Inter" pitchFamily="34" charset="0"/>
                <a:ea typeface="Inter" pitchFamily="34" charset="-122"/>
                <a:cs typeface="Inter" pitchFamily="34" charset="-120"/>
              </a:rPr>
              <a:t>The Corexfin platform is built upon a modern and robust technology stack, selected for its reliability, scalability, and developer-friendliness. The backend is primarily developed using Java with Spring Boot, augmented by Spring Cloud for microservices capabilities like API Gateway, Config, and Discovery. For secure authentication, Spring Security, JWT, and OAuth2 are integrated. Data persistence is handled by PostgreSQL for individual microservices, complemented by Redis for caching to enhance performance. Frontend applications, including bank portals and customer apps, are developed using React.js, ensuring a dynamic and responsive user experience.</a:t>
            </a:r>
            <a:endParaRPr lang="en-US" sz="1800" dirty="0"/>
          </a:p>
        </p:txBody>
      </p:sp>
      <p:sp>
        <p:nvSpPr>
          <p:cNvPr id="4" name="Text 2"/>
          <p:cNvSpPr/>
          <p:nvPr/>
        </p:nvSpPr>
        <p:spPr>
          <a:xfrm>
            <a:off x="818555" y="4746308"/>
            <a:ext cx="6211372" cy="374094"/>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272525"/>
                </a:solidFill>
                <a:latin typeface="Inter" pitchFamily="34" charset="0"/>
                <a:ea typeface="Inter" pitchFamily="34" charset="-122"/>
                <a:cs typeface="Inter" pitchFamily="34" charset="-120"/>
              </a:rPr>
              <a:t>Backend:</a:t>
            </a:r>
            <a:pPr algn="l" indent="0" marL="0">
              <a:lnSpc>
                <a:spcPts val="2900"/>
              </a:lnSpc>
              <a:buNone/>
            </a:pPr>
            <a:r>
              <a:rPr lang="en-US" sz="1800" dirty="0">
                <a:solidFill>
                  <a:srgbClr val="272525"/>
                </a:solidFill>
                <a:latin typeface="Inter" pitchFamily="34" charset="0"/>
                <a:ea typeface="Inter" pitchFamily="34" charset="-122"/>
                <a:cs typeface="Inter" pitchFamily="34" charset="-120"/>
              </a:rPr>
              <a:t> Java, Spring Boot, Spring Cloud</a:t>
            </a:r>
            <a:endParaRPr lang="en-US" sz="1800" dirty="0"/>
          </a:p>
        </p:txBody>
      </p:sp>
      <p:sp>
        <p:nvSpPr>
          <p:cNvPr id="5" name="Text 3"/>
          <p:cNvSpPr/>
          <p:nvPr/>
        </p:nvSpPr>
        <p:spPr>
          <a:xfrm>
            <a:off x="818555" y="5202198"/>
            <a:ext cx="6211372" cy="374094"/>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272525"/>
                </a:solidFill>
                <a:latin typeface="Inter" pitchFamily="34" charset="0"/>
                <a:ea typeface="Inter" pitchFamily="34" charset="-122"/>
                <a:cs typeface="Inter" pitchFamily="34" charset="-120"/>
              </a:rPr>
              <a:t>Authentication:</a:t>
            </a:r>
            <a:pPr algn="l" indent="0" marL="0">
              <a:lnSpc>
                <a:spcPts val="2900"/>
              </a:lnSpc>
              <a:buNone/>
            </a:pPr>
            <a:r>
              <a:rPr lang="en-US" sz="1800" dirty="0">
                <a:solidFill>
                  <a:srgbClr val="272525"/>
                </a:solidFill>
                <a:latin typeface="Inter" pitchFamily="34" charset="0"/>
                <a:ea typeface="Inter" pitchFamily="34" charset="-122"/>
                <a:cs typeface="Inter" pitchFamily="34" charset="-120"/>
              </a:rPr>
              <a:t> Spring Security, JWT, OAuth2</a:t>
            </a:r>
            <a:endParaRPr lang="en-US" sz="1800" dirty="0"/>
          </a:p>
        </p:txBody>
      </p:sp>
      <p:sp>
        <p:nvSpPr>
          <p:cNvPr id="6" name="Text 4"/>
          <p:cNvSpPr/>
          <p:nvPr/>
        </p:nvSpPr>
        <p:spPr>
          <a:xfrm>
            <a:off x="818555" y="5658088"/>
            <a:ext cx="6211372" cy="374094"/>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272525"/>
                </a:solidFill>
                <a:latin typeface="Inter" pitchFamily="34" charset="0"/>
                <a:ea typeface="Inter" pitchFamily="34" charset="-122"/>
                <a:cs typeface="Inter" pitchFamily="34" charset="-120"/>
              </a:rPr>
              <a:t>Messaging:</a:t>
            </a:r>
            <a:pPr algn="l" indent="0" marL="0">
              <a:lnSpc>
                <a:spcPts val="2900"/>
              </a:lnSpc>
              <a:buNone/>
            </a:pPr>
            <a:r>
              <a:rPr lang="en-US" sz="1800" dirty="0">
                <a:solidFill>
                  <a:srgbClr val="272525"/>
                </a:solidFill>
                <a:latin typeface="Inter" pitchFamily="34" charset="0"/>
                <a:ea typeface="Inter" pitchFamily="34" charset="-122"/>
                <a:cs typeface="Inter" pitchFamily="34" charset="-120"/>
              </a:rPr>
              <a:t> Apache Kafka or RabbitMQ</a:t>
            </a:r>
            <a:endParaRPr lang="en-US" sz="1800" dirty="0"/>
          </a:p>
        </p:txBody>
      </p:sp>
      <p:sp>
        <p:nvSpPr>
          <p:cNvPr id="7" name="Text 5"/>
          <p:cNvSpPr/>
          <p:nvPr/>
        </p:nvSpPr>
        <p:spPr>
          <a:xfrm>
            <a:off x="818555" y="6113978"/>
            <a:ext cx="6211372" cy="374094"/>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272525"/>
                </a:solidFill>
                <a:latin typeface="Inter" pitchFamily="34" charset="0"/>
                <a:ea typeface="Inter" pitchFamily="34" charset="-122"/>
                <a:cs typeface="Inter" pitchFamily="34" charset="-120"/>
              </a:rPr>
              <a:t>Database:</a:t>
            </a:r>
            <a:pPr algn="l" indent="0" marL="0">
              <a:lnSpc>
                <a:spcPts val="2900"/>
              </a:lnSpc>
              <a:buNone/>
            </a:pPr>
            <a:r>
              <a:rPr lang="en-US" sz="1800" dirty="0">
                <a:solidFill>
                  <a:srgbClr val="272525"/>
                </a:solidFill>
                <a:latin typeface="Inter" pitchFamily="34" charset="0"/>
                <a:ea typeface="Inter" pitchFamily="34" charset="-122"/>
                <a:cs typeface="Inter" pitchFamily="34" charset="-120"/>
              </a:rPr>
              <a:t> PostgreSQL (per microservice), Redis</a:t>
            </a:r>
            <a:endParaRPr lang="en-US" sz="1800" dirty="0"/>
          </a:p>
        </p:txBody>
      </p:sp>
      <p:sp>
        <p:nvSpPr>
          <p:cNvPr id="8" name="Text 6"/>
          <p:cNvSpPr/>
          <p:nvPr/>
        </p:nvSpPr>
        <p:spPr>
          <a:xfrm>
            <a:off x="7608094" y="4746308"/>
            <a:ext cx="6211372" cy="374094"/>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272525"/>
                </a:solidFill>
                <a:latin typeface="Inter" pitchFamily="34" charset="0"/>
                <a:ea typeface="Inter" pitchFamily="34" charset="-122"/>
                <a:cs typeface="Inter" pitchFamily="34" charset="-120"/>
              </a:rPr>
              <a:t>Frontend:</a:t>
            </a:r>
            <a:pPr algn="l" indent="0" marL="0">
              <a:lnSpc>
                <a:spcPts val="2900"/>
              </a:lnSpc>
              <a:buNone/>
            </a:pPr>
            <a:r>
              <a:rPr lang="en-US" sz="1800" dirty="0">
                <a:solidFill>
                  <a:srgbClr val="272525"/>
                </a:solidFill>
                <a:latin typeface="Inter" pitchFamily="34" charset="0"/>
                <a:ea typeface="Inter" pitchFamily="34" charset="-122"/>
                <a:cs typeface="Inter" pitchFamily="34" charset="-120"/>
              </a:rPr>
              <a:t> React.js</a:t>
            </a:r>
            <a:endParaRPr lang="en-US" sz="1800" dirty="0"/>
          </a:p>
        </p:txBody>
      </p:sp>
      <p:sp>
        <p:nvSpPr>
          <p:cNvPr id="9" name="Text 7"/>
          <p:cNvSpPr/>
          <p:nvPr/>
        </p:nvSpPr>
        <p:spPr>
          <a:xfrm>
            <a:off x="7608094" y="5202198"/>
            <a:ext cx="6211372" cy="374094"/>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272525"/>
                </a:solidFill>
                <a:latin typeface="Inter" pitchFamily="34" charset="0"/>
                <a:ea typeface="Inter" pitchFamily="34" charset="-122"/>
                <a:cs typeface="Inter" pitchFamily="34" charset="-120"/>
              </a:rPr>
              <a:t>Containerisation:</a:t>
            </a:r>
            <a:pPr algn="l" indent="0" marL="0">
              <a:lnSpc>
                <a:spcPts val="2900"/>
              </a:lnSpc>
              <a:buNone/>
            </a:pPr>
            <a:r>
              <a:rPr lang="en-US" sz="1800" dirty="0">
                <a:solidFill>
                  <a:srgbClr val="272525"/>
                </a:solidFill>
                <a:latin typeface="Inter" pitchFamily="34" charset="0"/>
                <a:ea typeface="Inter" pitchFamily="34" charset="-122"/>
                <a:cs typeface="Inter" pitchFamily="34" charset="-120"/>
              </a:rPr>
              <a:t> Docker, Kubernetes</a:t>
            </a:r>
            <a:endParaRPr lang="en-US" sz="1800" dirty="0"/>
          </a:p>
        </p:txBody>
      </p:sp>
      <p:sp>
        <p:nvSpPr>
          <p:cNvPr id="10" name="Text 8"/>
          <p:cNvSpPr/>
          <p:nvPr/>
        </p:nvSpPr>
        <p:spPr>
          <a:xfrm>
            <a:off x="7608094" y="5658088"/>
            <a:ext cx="6211372" cy="374094"/>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272525"/>
                </a:solidFill>
                <a:latin typeface="Inter" pitchFamily="34" charset="0"/>
                <a:ea typeface="Inter" pitchFamily="34" charset="-122"/>
                <a:cs typeface="Inter" pitchFamily="34" charset="-120"/>
              </a:rPr>
              <a:t>CI/CD:</a:t>
            </a:r>
            <a:pPr algn="l" indent="0" marL="0">
              <a:lnSpc>
                <a:spcPts val="2900"/>
              </a:lnSpc>
              <a:buNone/>
            </a:pPr>
            <a:r>
              <a:rPr lang="en-US" sz="1800" dirty="0">
                <a:solidFill>
                  <a:srgbClr val="272525"/>
                </a:solidFill>
                <a:latin typeface="Inter" pitchFamily="34" charset="0"/>
                <a:ea typeface="Inter" pitchFamily="34" charset="-122"/>
                <a:cs typeface="Inter" pitchFamily="34" charset="-120"/>
              </a:rPr>
              <a:t> GitHub Actions or GitLab CI</a:t>
            </a:r>
            <a:endParaRPr lang="en-US" sz="1800" dirty="0"/>
          </a:p>
        </p:txBody>
      </p:sp>
      <p:sp>
        <p:nvSpPr>
          <p:cNvPr id="11" name="Text 9"/>
          <p:cNvSpPr/>
          <p:nvPr/>
        </p:nvSpPr>
        <p:spPr>
          <a:xfrm>
            <a:off x="7608094" y="6113978"/>
            <a:ext cx="6211372" cy="748189"/>
          </a:xfrm>
          <a:prstGeom prst="rect">
            <a:avLst/>
          </a:prstGeom>
          <a:noFill/>
          <a:ln/>
        </p:spPr>
        <p:txBody>
          <a:bodyPr wrap="square" lIns="0" tIns="0" rIns="0" bIns="0" rtlCol="0" anchor="t"/>
          <a:lstStyle/>
          <a:p>
            <a:pPr algn="l" marL="342900" indent="-342900">
              <a:lnSpc>
                <a:spcPts val="2900"/>
              </a:lnSpc>
              <a:buSzPct val="100000"/>
              <a:buChar char="•"/>
            </a:pPr>
            <a:r>
              <a:rPr lang="en-US" sz="1800" b="1" dirty="0">
                <a:solidFill>
                  <a:srgbClr val="272525"/>
                </a:solidFill>
                <a:latin typeface="Inter" pitchFamily="34" charset="0"/>
                <a:ea typeface="Inter" pitchFamily="34" charset="-122"/>
                <a:cs typeface="Inter" pitchFamily="34" charset="-120"/>
              </a:rPr>
              <a:t>Monitoring:</a:t>
            </a:r>
            <a:pPr algn="l" indent="0" marL="0">
              <a:lnSpc>
                <a:spcPts val="2900"/>
              </a:lnSpc>
              <a:buNone/>
            </a:pPr>
            <a:r>
              <a:rPr lang="en-US" sz="1800" dirty="0">
                <a:solidFill>
                  <a:srgbClr val="272525"/>
                </a:solidFill>
                <a:latin typeface="Inter" pitchFamily="34" charset="0"/>
                <a:ea typeface="Inter" pitchFamily="34" charset="-122"/>
                <a:cs typeface="Inter" pitchFamily="34" charset="-120"/>
              </a:rPr>
              <a:t> ELK stack, Prometheus, Grafana, Jaeger</a:t>
            </a:r>
            <a:endParaRPr lang="en-US" sz="1800" dirty="0"/>
          </a:p>
        </p:txBody>
      </p:sp>
      <p:sp>
        <p:nvSpPr>
          <p:cNvPr id="12" name="Text 10"/>
          <p:cNvSpPr/>
          <p:nvPr/>
        </p:nvSpPr>
        <p:spPr>
          <a:xfrm>
            <a:off x="7608094" y="6943963"/>
            <a:ext cx="6211372" cy="374094"/>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272525"/>
                </a:solidFill>
                <a:latin typeface="Inter" pitchFamily="34" charset="0"/>
                <a:ea typeface="Inter" pitchFamily="34" charset="-122"/>
                <a:cs typeface="Inter" pitchFamily="34" charset="-120"/>
              </a:rPr>
              <a:t>Security:</a:t>
            </a:r>
            <a:pPr algn="l" indent="0" marL="0">
              <a:lnSpc>
                <a:spcPts val="2900"/>
              </a:lnSpc>
              <a:buNone/>
            </a:pPr>
            <a:r>
              <a:rPr lang="en-US" sz="1800" dirty="0">
                <a:solidFill>
                  <a:srgbClr val="272525"/>
                </a:solidFill>
                <a:latin typeface="Inter" pitchFamily="34" charset="0"/>
                <a:ea typeface="Inter" pitchFamily="34" charset="-122"/>
                <a:cs typeface="Inter" pitchFamily="34" charset="-120"/>
              </a:rPr>
              <a:t> TLS, mTLS (optional), data encryption</a:t>
            </a:r>
            <a:endParaRPr lang="en-US" sz="1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72095" y="339447"/>
            <a:ext cx="5440799" cy="385763"/>
          </a:xfrm>
          <a:prstGeom prst="rect">
            <a:avLst/>
          </a:prstGeom>
          <a:noFill/>
          <a:ln/>
        </p:spPr>
        <p:txBody>
          <a:bodyPr wrap="none" lIns="0" tIns="0" rIns="0" bIns="0" rtlCol="0" anchor="t"/>
          <a:lstStyle/>
          <a:p>
            <a:pPr algn="l" indent="0" marL="0">
              <a:lnSpc>
                <a:spcPts val="3000"/>
              </a:lnSpc>
              <a:buNone/>
            </a:pPr>
            <a:r>
              <a:rPr lang="en-US" sz="2400" b="1" dirty="0">
                <a:solidFill>
                  <a:srgbClr val="000000"/>
                </a:solidFill>
                <a:latin typeface="Inter Bold" pitchFamily="34" charset="0"/>
                <a:ea typeface="Inter Bold" pitchFamily="34" charset="-122"/>
                <a:cs typeface="Inter Bold" pitchFamily="34" charset="-120"/>
              </a:rPr>
              <a:t>Modular Microservices Architecture</a:t>
            </a:r>
            <a:endParaRPr lang="en-US" sz="2400" dirty="0"/>
          </a:p>
        </p:txBody>
      </p:sp>
      <p:sp>
        <p:nvSpPr>
          <p:cNvPr id="3" name="Text 1"/>
          <p:cNvSpPr/>
          <p:nvPr/>
        </p:nvSpPr>
        <p:spPr>
          <a:xfrm>
            <a:off x="572095" y="972026"/>
            <a:ext cx="13486209" cy="592574"/>
          </a:xfrm>
          <a:prstGeom prst="rect">
            <a:avLst/>
          </a:prstGeom>
          <a:noFill/>
          <a:ln/>
        </p:spPr>
        <p:txBody>
          <a:bodyPr wrap="squar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Corexfin's functionality is broken down into a suite of independent microservices, each responsible for a specific domain. This modularity enhances development agility, fault isolation, and scalability. The API Gateway serves as the single entry point, routing requests and enforcing security policies, while specialised services handle distinct business functions such as user registration, account management, and transaction processing. This architecture allows for independent deployment and scaling of each component, optimising resource allocation and system performance.</a:t>
            </a:r>
            <a:endParaRPr lang="en-US" sz="950" dirty="0"/>
          </a:p>
        </p:txBody>
      </p:sp>
      <p:sp>
        <p:nvSpPr>
          <p:cNvPr id="4" name="Shape 2"/>
          <p:cNvSpPr/>
          <p:nvPr/>
        </p:nvSpPr>
        <p:spPr>
          <a:xfrm>
            <a:off x="572095" y="1703427"/>
            <a:ext cx="13486209" cy="741640"/>
          </a:xfrm>
          <a:prstGeom prst="roundRect">
            <a:avLst>
              <a:gd name="adj" fmla="val 6991"/>
            </a:avLst>
          </a:prstGeom>
          <a:solidFill>
            <a:srgbClr val="FFFFFF"/>
          </a:solidFill>
          <a:ln w="15240">
            <a:solidFill>
              <a:srgbClr val="C0C1D7"/>
            </a:solidFill>
            <a:prstDash val="solid"/>
          </a:ln>
        </p:spPr>
      </p:sp>
      <p:sp>
        <p:nvSpPr>
          <p:cNvPr id="5" name="Shape 3"/>
          <p:cNvSpPr/>
          <p:nvPr/>
        </p:nvSpPr>
        <p:spPr>
          <a:xfrm>
            <a:off x="587335" y="1718667"/>
            <a:ext cx="493752" cy="711160"/>
          </a:xfrm>
          <a:prstGeom prst="roundRect">
            <a:avLst>
              <a:gd name="adj" fmla="val 6797"/>
            </a:avLst>
          </a:prstGeom>
          <a:solidFill>
            <a:srgbClr val="DADBF1"/>
          </a:solidFill>
          <a:ln/>
        </p:spPr>
      </p:sp>
      <p:sp>
        <p:nvSpPr>
          <p:cNvPr id="6" name="Text 4"/>
          <p:cNvSpPr/>
          <p:nvPr/>
        </p:nvSpPr>
        <p:spPr>
          <a:xfrm>
            <a:off x="737830" y="1958459"/>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1</a:t>
            </a:r>
            <a:endParaRPr lang="en-US" sz="1450" dirty="0"/>
          </a:p>
        </p:txBody>
      </p:sp>
      <p:sp>
        <p:nvSpPr>
          <p:cNvPr id="7" name="Text 5"/>
          <p:cNvSpPr/>
          <p:nvPr/>
        </p:nvSpPr>
        <p:spPr>
          <a:xfrm>
            <a:off x="1204436" y="1842016"/>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API Gateway</a:t>
            </a:r>
            <a:endParaRPr lang="en-US" sz="1200" dirty="0"/>
          </a:p>
        </p:txBody>
      </p:sp>
      <p:sp>
        <p:nvSpPr>
          <p:cNvPr id="8" name="Text 6"/>
          <p:cNvSpPr/>
          <p:nvPr/>
        </p:nvSpPr>
        <p:spPr>
          <a:xfrm>
            <a:off x="1204436" y="2108954"/>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Request routing, authentication, rate limiting.</a:t>
            </a:r>
            <a:endParaRPr lang="en-US" sz="950" dirty="0"/>
          </a:p>
        </p:txBody>
      </p:sp>
      <p:sp>
        <p:nvSpPr>
          <p:cNvPr id="9" name="Shape 7"/>
          <p:cNvSpPr/>
          <p:nvPr/>
        </p:nvSpPr>
        <p:spPr>
          <a:xfrm>
            <a:off x="572095" y="2568416"/>
            <a:ext cx="13486209" cy="741640"/>
          </a:xfrm>
          <a:prstGeom prst="roundRect">
            <a:avLst>
              <a:gd name="adj" fmla="val 6991"/>
            </a:avLst>
          </a:prstGeom>
          <a:solidFill>
            <a:srgbClr val="FFFFFF"/>
          </a:solidFill>
          <a:ln w="15240">
            <a:solidFill>
              <a:srgbClr val="C0C1D7"/>
            </a:solidFill>
            <a:prstDash val="solid"/>
          </a:ln>
        </p:spPr>
      </p:sp>
      <p:sp>
        <p:nvSpPr>
          <p:cNvPr id="10" name="Shape 8"/>
          <p:cNvSpPr/>
          <p:nvPr/>
        </p:nvSpPr>
        <p:spPr>
          <a:xfrm>
            <a:off x="587335" y="2583656"/>
            <a:ext cx="493752" cy="711160"/>
          </a:xfrm>
          <a:prstGeom prst="roundRect">
            <a:avLst>
              <a:gd name="adj" fmla="val 6797"/>
            </a:avLst>
          </a:prstGeom>
          <a:solidFill>
            <a:srgbClr val="DADBF1"/>
          </a:solidFill>
          <a:ln/>
        </p:spPr>
      </p:sp>
      <p:sp>
        <p:nvSpPr>
          <p:cNvPr id="11" name="Text 9"/>
          <p:cNvSpPr/>
          <p:nvPr/>
        </p:nvSpPr>
        <p:spPr>
          <a:xfrm>
            <a:off x="737830" y="2823448"/>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2</a:t>
            </a:r>
            <a:endParaRPr lang="en-US" sz="1450" dirty="0"/>
          </a:p>
        </p:txBody>
      </p:sp>
      <p:sp>
        <p:nvSpPr>
          <p:cNvPr id="12" name="Text 10"/>
          <p:cNvSpPr/>
          <p:nvPr/>
        </p:nvSpPr>
        <p:spPr>
          <a:xfrm>
            <a:off x="1204436" y="2707005"/>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Auth Service</a:t>
            </a:r>
            <a:endParaRPr lang="en-US" sz="1200" dirty="0"/>
          </a:p>
        </p:txBody>
      </p:sp>
      <p:sp>
        <p:nvSpPr>
          <p:cNvPr id="13" name="Text 11"/>
          <p:cNvSpPr/>
          <p:nvPr/>
        </p:nvSpPr>
        <p:spPr>
          <a:xfrm>
            <a:off x="1204436" y="2973943"/>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User login, JWT token management.</a:t>
            </a:r>
            <a:endParaRPr lang="en-US" sz="950" dirty="0"/>
          </a:p>
        </p:txBody>
      </p:sp>
      <p:sp>
        <p:nvSpPr>
          <p:cNvPr id="14" name="Shape 12"/>
          <p:cNvSpPr/>
          <p:nvPr/>
        </p:nvSpPr>
        <p:spPr>
          <a:xfrm>
            <a:off x="572095" y="3433405"/>
            <a:ext cx="13486209" cy="741640"/>
          </a:xfrm>
          <a:prstGeom prst="roundRect">
            <a:avLst>
              <a:gd name="adj" fmla="val 6991"/>
            </a:avLst>
          </a:prstGeom>
          <a:solidFill>
            <a:srgbClr val="FFFFFF"/>
          </a:solidFill>
          <a:ln w="15240">
            <a:solidFill>
              <a:srgbClr val="C0C1D7"/>
            </a:solidFill>
            <a:prstDash val="solid"/>
          </a:ln>
        </p:spPr>
      </p:sp>
      <p:sp>
        <p:nvSpPr>
          <p:cNvPr id="15" name="Shape 13"/>
          <p:cNvSpPr/>
          <p:nvPr/>
        </p:nvSpPr>
        <p:spPr>
          <a:xfrm>
            <a:off x="587335" y="3448645"/>
            <a:ext cx="493752" cy="711160"/>
          </a:xfrm>
          <a:prstGeom prst="roundRect">
            <a:avLst>
              <a:gd name="adj" fmla="val 6797"/>
            </a:avLst>
          </a:prstGeom>
          <a:solidFill>
            <a:srgbClr val="DADBF1"/>
          </a:solidFill>
          <a:ln/>
        </p:spPr>
      </p:sp>
      <p:sp>
        <p:nvSpPr>
          <p:cNvPr id="16" name="Text 14"/>
          <p:cNvSpPr/>
          <p:nvPr/>
        </p:nvSpPr>
        <p:spPr>
          <a:xfrm>
            <a:off x="737830" y="3688437"/>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3</a:t>
            </a:r>
            <a:endParaRPr lang="en-US" sz="1450" dirty="0"/>
          </a:p>
        </p:txBody>
      </p:sp>
      <p:sp>
        <p:nvSpPr>
          <p:cNvPr id="17" name="Text 15"/>
          <p:cNvSpPr/>
          <p:nvPr/>
        </p:nvSpPr>
        <p:spPr>
          <a:xfrm>
            <a:off x="1204436" y="3571994"/>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Registration Service</a:t>
            </a:r>
            <a:endParaRPr lang="en-US" sz="1200" dirty="0"/>
          </a:p>
        </p:txBody>
      </p:sp>
      <p:sp>
        <p:nvSpPr>
          <p:cNvPr id="18" name="Text 16"/>
          <p:cNvSpPr/>
          <p:nvPr/>
        </p:nvSpPr>
        <p:spPr>
          <a:xfrm>
            <a:off x="1204436" y="3838932"/>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New user and bank registration flows.</a:t>
            </a:r>
            <a:endParaRPr lang="en-US" sz="950" dirty="0"/>
          </a:p>
        </p:txBody>
      </p:sp>
      <p:sp>
        <p:nvSpPr>
          <p:cNvPr id="19" name="Shape 17"/>
          <p:cNvSpPr/>
          <p:nvPr/>
        </p:nvSpPr>
        <p:spPr>
          <a:xfrm>
            <a:off x="572095" y="4298394"/>
            <a:ext cx="13486209" cy="741640"/>
          </a:xfrm>
          <a:prstGeom prst="roundRect">
            <a:avLst>
              <a:gd name="adj" fmla="val 6991"/>
            </a:avLst>
          </a:prstGeom>
          <a:solidFill>
            <a:srgbClr val="FFFFFF"/>
          </a:solidFill>
          <a:ln w="15240">
            <a:solidFill>
              <a:srgbClr val="C0C1D7"/>
            </a:solidFill>
            <a:prstDash val="solid"/>
          </a:ln>
        </p:spPr>
      </p:sp>
      <p:sp>
        <p:nvSpPr>
          <p:cNvPr id="20" name="Shape 18"/>
          <p:cNvSpPr/>
          <p:nvPr/>
        </p:nvSpPr>
        <p:spPr>
          <a:xfrm>
            <a:off x="587335" y="4313634"/>
            <a:ext cx="493752" cy="711160"/>
          </a:xfrm>
          <a:prstGeom prst="roundRect">
            <a:avLst>
              <a:gd name="adj" fmla="val 6797"/>
            </a:avLst>
          </a:prstGeom>
          <a:solidFill>
            <a:srgbClr val="DADBF1"/>
          </a:solidFill>
          <a:ln/>
        </p:spPr>
      </p:sp>
      <p:sp>
        <p:nvSpPr>
          <p:cNvPr id="21" name="Text 19"/>
          <p:cNvSpPr/>
          <p:nvPr/>
        </p:nvSpPr>
        <p:spPr>
          <a:xfrm>
            <a:off x="737830" y="4553426"/>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4</a:t>
            </a:r>
            <a:endParaRPr lang="en-US" sz="1450" dirty="0"/>
          </a:p>
        </p:txBody>
      </p:sp>
      <p:sp>
        <p:nvSpPr>
          <p:cNvPr id="22" name="Text 20"/>
          <p:cNvSpPr/>
          <p:nvPr/>
        </p:nvSpPr>
        <p:spPr>
          <a:xfrm>
            <a:off x="1204436" y="4436983"/>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Bank Management</a:t>
            </a:r>
            <a:endParaRPr lang="en-US" sz="1200" dirty="0"/>
          </a:p>
        </p:txBody>
      </p:sp>
      <p:sp>
        <p:nvSpPr>
          <p:cNvPr id="23" name="Text 21"/>
          <p:cNvSpPr/>
          <p:nvPr/>
        </p:nvSpPr>
        <p:spPr>
          <a:xfrm>
            <a:off x="1204436" y="4703921"/>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Bank and branch administration.</a:t>
            </a:r>
            <a:endParaRPr lang="en-US" sz="950" dirty="0"/>
          </a:p>
        </p:txBody>
      </p:sp>
      <p:sp>
        <p:nvSpPr>
          <p:cNvPr id="24" name="Shape 22"/>
          <p:cNvSpPr/>
          <p:nvPr/>
        </p:nvSpPr>
        <p:spPr>
          <a:xfrm>
            <a:off x="572095" y="5163383"/>
            <a:ext cx="13486209" cy="741640"/>
          </a:xfrm>
          <a:prstGeom prst="roundRect">
            <a:avLst>
              <a:gd name="adj" fmla="val 6991"/>
            </a:avLst>
          </a:prstGeom>
          <a:solidFill>
            <a:srgbClr val="FFFFFF"/>
          </a:solidFill>
          <a:ln w="15240">
            <a:solidFill>
              <a:srgbClr val="C0C1D7"/>
            </a:solidFill>
            <a:prstDash val="solid"/>
          </a:ln>
        </p:spPr>
      </p:sp>
      <p:sp>
        <p:nvSpPr>
          <p:cNvPr id="25" name="Shape 23"/>
          <p:cNvSpPr/>
          <p:nvPr/>
        </p:nvSpPr>
        <p:spPr>
          <a:xfrm>
            <a:off x="587335" y="5178623"/>
            <a:ext cx="493752" cy="711160"/>
          </a:xfrm>
          <a:prstGeom prst="roundRect">
            <a:avLst>
              <a:gd name="adj" fmla="val 6797"/>
            </a:avLst>
          </a:prstGeom>
          <a:solidFill>
            <a:srgbClr val="DADBF1"/>
          </a:solidFill>
          <a:ln/>
        </p:spPr>
      </p:sp>
      <p:sp>
        <p:nvSpPr>
          <p:cNvPr id="26" name="Text 24"/>
          <p:cNvSpPr/>
          <p:nvPr/>
        </p:nvSpPr>
        <p:spPr>
          <a:xfrm>
            <a:off x="737830" y="5418415"/>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5</a:t>
            </a:r>
            <a:endParaRPr lang="en-US" sz="1450" dirty="0"/>
          </a:p>
        </p:txBody>
      </p:sp>
      <p:sp>
        <p:nvSpPr>
          <p:cNvPr id="27" name="Text 25"/>
          <p:cNvSpPr/>
          <p:nvPr/>
        </p:nvSpPr>
        <p:spPr>
          <a:xfrm>
            <a:off x="1204436" y="5301972"/>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User Service</a:t>
            </a:r>
            <a:endParaRPr lang="en-US" sz="1200" dirty="0"/>
          </a:p>
        </p:txBody>
      </p:sp>
      <p:sp>
        <p:nvSpPr>
          <p:cNvPr id="28" name="Text 26"/>
          <p:cNvSpPr/>
          <p:nvPr/>
        </p:nvSpPr>
        <p:spPr>
          <a:xfrm>
            <a:off x="1204436" y="5568910"/>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User profile and role management.</a:t>
            </a:r>
            <a:endParaRPr lang="en-US" sz="950" dirty="0"/>
          </a:p>
        </p:txBody>
      </p:sp>
      <p:sp>
        <p:nvSpPr>
          <p:cNvPr id="29" name="Shape 27"/>
          <p:cNvSpPr/>
          <p:nvPr/>
        </p:nvSpPr>
        <p:spPr>
          <a:xfrm>
            <a:off x="572095" y="6028373"/>
            <a:ext cx="13486209" cy="741640"/>
          </a:xfrm>
          <a:prstGeom prst="roundRect">
            <a:avLst>
              <a:gd name="adj" fmla="val 6991"/>
            </a:avLst>
          </a:prstGeom>
          <a:solidFill>
            <a:srgbClr val="FFFFFF"/>
          </a:solidFill>
          <a:ln w="15240">
            <a:solidFill>
              <a:srgbClr val="C0C1D7"/>
            </a:solidFill>
            <a:prstDash val="solid"/>
          </a:ln>
        </p:spPr>
      </p:sp>
      <p:sp>
        <p:nvSpPr>
          <p:cNvPr id="30" name="Shape 28"/>
          <p:cNvSpPr/>
          <p:nvPr/>
        </p:nvSpPr>
        <p:spPr>
          <a:xfrm>
            <a:off x="587335" y="6043613"/>
            <a:ext cx="493752" cy="711160"/>
          </a:xfrm>
          <a:prstGeom prst="roundRect">
            <a:avLst>
              <a:gd name="adj" fmla="val 6797"/>
            </a:avLst>
          </a:prstGeom>
          <a:solidFill>
            <a:srgbClr val="DADBF1"/>
          </a:solidFill>
          <a:ln/>
        </p:spPr>
      </p:sp>
      <p:sp>
        <p:nvSpPr>
          <p:cNvPr id="31" name="Text 29"/>
          <p:cNvSpPr/>
          <p:nvPr/>
        </p:nvSpPr>
        <p:spPr>
          <a:xfrm>
            <a:off x="737830" y="6283404"/>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6</a:t>
            </a:r>
            <a:endParaRPr lang="en-US" sz="1450" dirty="0"/>
          </a:p>
        </p:txBody>
      </p:sp>
      <p:sp>
        <p:nvSpPr>
          <p:cNvPr id="32" name="Text 30"/>
          <p:cNvSpPr/>
          <p:nvPr/>
        </p:nvSpPr>
        <p:spPr>
          <a:xfrm>
            <a:off x="1204436" y="6166961"/>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Account Service</a:t>
            </a:r>
            <a:endParaRPr lang="en-US" sz="1200" dirty="0"/>
          </a:p>
        </p:txBody>
      </p:sp>
      <p:sp>
        <p:nvSpPr>
          <p:cNvPr id="33" name="Text 31"/>
          <p:cNvSpPr/>
          <p:nvPr/>
        </p:nvSpPr>
        <p:spPr>
          <a:xfrm>
            <a:off x="1204436" y="6433899"/>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Account creation, details, and balance.</a:t>
            </a:r>
            <a:endParaRPr lang="en-US" sz="950" dirty="0"/>
          </a:p>
        </p:txBody>
      </p:sp>
      <p:sp>
        <p:nvSpPr>
          <p:cNvPr id="34" name="Shape 32"/>
          <p:cNvSpPr/>
          <p:nvPr/>
        </p:nvSpPr>
        <p:spPr>
          <a:xfrm>
            <a:off x="572095" y="6893362"/>
            <a:ext cx="13486209" cy="741640"/>
          </a:xfrm>
          <a:prstGeom prst="roundRect">
            <a:avLst>
              <a:gd name="adj" fmla="val 6991"/>
            </a:avLst>
          </a:prstGeom>
          <a:solidFill>
            <a:srgbClr val="FFFFFF"/>
          </a:solidFill>
          <a:ln w="15240">
            <a:solidFill>
              <a:srgbClr val="C0C1D7"/>
            </a:solidFill>
            <a:prstDash val="solid"/>
          </a:ln>
        </p:spPr>
      </p:sp>
      <p:sp>
        <p:nvSpPr>
          <p:cNvPr id="35" name="Shape 33"/>
          <p:cNvSpPr/>
          <p:nvPr/>
        </p:nvSpPr>
        <p:spPr>
          <a:xfrm>
            <a:off x="587335" y="6908602"/>
            <a:ext cx="493752" cy="711160"/>
          </a:xfrm>
          <a:prstGeom prst="roundRect">
            <a:avLst>
              <a:gd name="adj" fmla="val 6797"/>
            </a:avLst>
          </a:prstGeom>
          <a:solidFill>
            <a:srgbClr val="DADBF1"/>
          </a:solidFill>
          <a:ln/>
        </p:spPr>
      </p:sp>
      <p:sp>
        <p:nvSpPr>
          <p:cNvPr id="36" name="Text 34"/>
          <p:cNvSpPr/>
          <p:nvPr/>
        </p:nvSpPr>
        <p:spPr>
          <a:xfrm>
            <a:off x="737830" y="7148393"/>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7</a:t>
            </a:r>
            <a:endParaRPr lang="en-US" sz="1450" dirty="0"/>
          </a:p>
        </p:txBody>
      </p:sp>
      <p:sp>
        <p:nvSpPr>
          <p:cNvPr id="37" name="Text 35"/>
          <p:cNvSpPr/>
          <p:nvPr/>
        </p:nvSpPr>
        <p:spPr>
          <a:xfrm>
            <a:off x="1204436" y="7031950"/>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Transaction Service</a:t>
            </a:r>
            <a:endParaRPr lang="en-US" sz="1200" dirty="0"/>
          </a:p>
        </p:txBody>
      </p:sp>
      <p:sp>
        <p:nvSpPr>
          <p:cNvPr id="38" name="Text 36"/>
          <p:cNvSpPr/>
          <p:nvPr/>
        </p:nvSpPr>
        <p:spPr>
          <a:xfrm>
            <a:off x="1204436" y="7298888"/>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Fund transfers, deposits, and withdrawals.</a:t>
            </a:r>
            <a:endParaRPr lang="en-US" sz="950" dirty="0"/>
          </a:p>
        </p:txBody>
      </p:sp>
      <p:sp>
        <p:nvSpPr>
          <p:cNvPr id="39" name="Shape 37"/>
          <p:cNvSpPr/>
          <p:nvPr/>
        </p:nvSpPr>
        <p:spPr>
          <a:xfrm>
            <a:off x="572095" y="7758351"/>
            <a:ext cx="13486209" cy="1013222"/>
          </a:xfrm>
          <a:prstGeom prst="roundRect">
            <a:avLst>
              <a:gd name="adj" fmla="val 5117"/>
            </a:avLst>
          </a:prstGeom>
          <a:solidFill>
            <a:srgbClr val="FFFFFF"/>
          </a:solidFill>
          <a:ln w="15240">
            <a:solidFill>
              <a:srgbClr val="C0C1D7"/>
            </a:solidFill>
            <a:prstDash val="solid"/>
          </a:ln>
        </p:spPr>
      </p:sp>
      <p:sp>
        <p:nvSpPr>
          <p:cNvPr id="40" name="Shape 38"/>
          <p:cNvSpPr/>
          <p:nvPr/>
        </p:nvSpPr>
        <p:spPr>
          <a:xfrm>
            <a:off x="587335" y="7773591"/>
            <a:ext cx="493752" cy="982742"/>
          </a:xfrm>
          <a:prstGeom prst="roundRect">
            <a:avLst>
              <a:gd name="adj" fmla="val 6797"/>
            </a:avLst>
          </a:prstGeom>
          <a:solidFill>
            <a:srgbClr val="DADBF1"/>
          </a:solidFill>
          <a:ln/>
        </p:spPr>
      </p:sp>
      <p:sp>
        <p:nvSpPr>
          <p:cNvPr id="41" name="Text 39"/>
          <p:cNvSpPr/>
          <p:nvPr/>
        </p:nvSpPr>
        <p:spPr>
          <a:xfrm>
            <a:off x="737830" y="8149233"/>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8</a:t>
            </a:r>
            <a:endParaRPr lang="en-US" sz="1450" dirty="0"/>
          </a:p>
        </p:txBody>
      </p:sp>
      <p:sp>
        <p:nvSpPr>
          <p:cNvPr id="42" name="Text 40"/>
          <p:cNvSpPr/>
          <p:nvPr/>
        </p:nvSpPr>
        <p:spPr>
          <a:xfrm>
            <a:off x="1204436" y="7896939"/>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Internet Banking</a:t>
            </a:r>
            <a:endParaRPr lang="en-US" sz="1200" dirty="0"/>
          </a:p>
        </p:txBody>
      </p:sp>
      <p:sp>
        <p:nvSpPr>
          <p:cNvPr id="43" name="Text 41"/>
          <p:cNvSpPr/>
          <p:nvPr/>
        </p:nvSpPr>
        <p:spPr>
          <a:xfrm>
            <a:off x="1204436" y="8163878"/>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Request and approval workflows.</a:t>
            </a:r>
            <a:endParaRPr lang="en-US" sz="950" dirty="0"/>
          </a:p>
        </p:txBody>
      </p:sp>
      <p:sp>
        <p:nvSpPr>
          <p:cNvPr id="44" name="Text 42"/>
          <p:cNvSpPr/>
          <p:nvPr/>
        </p:nvSpPr>
        <p:spPr>
          <a:xfrm>
            <a:off x="1204436" y="8435459"/>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 -smart-layout-item&gt;</a:t>
            </a:r>
            <a:endParaRPr lang="en-US" sz="950" dirty="0"/>
          </a:p>
        </p:txBody>
      </p:sp>
      <p:sp>
        <p:nvSpPr>
          <p:cNvPr id="45" name="Shape 43"/>
          <p:cNvSpPr/>
          <p:nvPr/>
        </p:nvSpPr>
        <p:spPr>
          <a:xfrm>
            <a:off x="572095" y="8894921"/>
            <a:ext cx="13486209" cy="741640"/>
          </a:xfrm>
          <a:prstGeom prst="roundRect">
            <a:avLst>
              <a:gd name="adj" fmla="val 6991"/>
            </a:avLst>
          </a:prstGeom>
          <a:solidFill>
            <a:srgbClr val="FFFFFF"/>
          </a:solidFill>
          <a:ln w="15240">
            <a:solidFill>
              <a:srgbClr val="C0C1D7"/>
            </a:solidFill>
            <a:prstDash val="solid"/>
          </a:ln>
        </p:spPr>
      </p:sp>
      <p:sp>
        <p:nvSpPr>
          <p:cNvPr id="46" name="Shape 44"/>
          <p:cNvSpPr/>
          <p:nvPr/>
        </p:nvSpPr>
        <p:spPr>
          <a:xfrm>
            <a:off x="587335" y="8910161"/>
            <a:ext cx="493752" cy="711160"/>
          </a:xfrm>
          <a:prstGeom prst="roundRect">
            <a:avLst>
              <a:gd name="adj" fmla="val 6797"/>
            </a:avLst>
          </a:prstGeom>
          <a:solidFill>
            <a:srgbClr val="DADBF1"/>
          </a:solidFill>
          <a:ln/>
        </p:spPr>
      </p:sp>
      <p:sp>
        <p:nvSpPr>
          <p:cNvPr id="47" name="Text 45"/>
          <p:cNvSpPr/>
          <p:nvPr/>
        </p:nvSpPr>
        <p:spPr>
          <a:xfrm>
            <a:off x="737830" y="9149953"/>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9</a:t>
            </a:r>
            <a:endParaRPr lang="en-US" sz="1450" dirty="0"/>
          </a:p>
        </p:txBody>
      </p:sp>
      <p:sp>
        <p:nvSpPr>
          <p:cNvPr id="48" name="Text 46"/>
          <p:cNvSpPr/>
          <p:nvPr/>
        </p:nvSpPr>
        <p:spPr>
          <a:xfrm>
            <a:off x="1204436" y="9033510"/>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Notification Service</a:t>
            </a:r>
            <a:endParaRPr lang="en-US" sz="1200" dirty="0"/>
          </a:p>
        </p:txBody>
      </p:sp>
      <p:sp>
        <p:nvSpPr>
          <p:cNvPr id="49" name="Text 47"/>
          <p:cNvSpPr/>
          <p:nvPr/>
        </p:nvSpPr>
        <p:spPr>
          <a:xfrm>
            <a:off x="1204436" y="9300448"/>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Email, SMS, and push notifications.</a:t>
            </a:r>
            <a:endParaRPr lang="en-US" sz="950" dirty="0"/>
          </a:p>
        </p:txBody>
      </p:sp>
      <p:sp>
        <p:nvSpPr>
          <p:cNvPr id="50" name="Shape 48"/>
          <p:cNvSpPr/>
          <p:nvPr/>
        </p:nvSpPr>
        <p:spPr>
          <a:xfrm>
            <a:off x="572095" y="9759910"/>
            <a:ext cx="13486209" cy="741640"/>
          </a:xfrm>
          <a:prstGeom prst="roundRect">
            <a:avLst>
              <a:gd name="adj" fmla="val 6991"/>
            </a:avLst>
          </a:prstGeom>
          <a:solidFill>
            <a:srgbClr val="FFFFFF"/>
          </a:solidFill>
          <a:ln w="15240">
            <a:solidFill>
              <a:srgbClr val="C0C1D7"/>
            </a:solidFill>
            <a:prstDash val="solid"/>
          </a:ln>
        </p:spPr>
      </p:sp>
      <p:sp>
        <p:nvSpPr>
          <p:cNvPr id="51" name="Shape 49"/>
          <p:cNvSpPr/>
          <p:nvPr/>
        </p:nvSpPr>
        <p:spPr>
          <a:xfrm>
            <a:off x="587335" y="9775150"/>
            <a:ext cx="493752" cy="711160"/>
          </a:xfrm>
          <a:prstGeom prst="roundRect">
            <a:avLst>
              <a:gd name="adj" fmla="val 6797"/>
            </a:avLst>
          </a:prstGeom>
          <a:solidFill>
            <a:srgbClr val="DADBF1"/>
          </a:solidFill>
          <a:ln/>
        </p:spPr>
      </p:sp>
      <p:sp>
        <p:nvSpPr>
          <p:cNvPr id="52" name="Text 50"/>
          <p:cNvSpPr/>
          <p:nvPr/>
        </p:nvSpPr>
        <p:spPr>
          <a:xfrm>
            <a:off x="737830" y="10014942"/>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10</a:t>
            </a:r>
            <a:endParaRPr lang="en-US" sz="1450" dirty="0"/>
          </a:p>
        </p:txBody>
      </p:sp>
      <p:sp>
        <p:nvSpPr>
          <p:cNvPr id="53" name="Text 51"/>
          <p:cNvSpPr/>
          <p:nvPr/>
        </p:nvSpPr>
        <p:spPr>
          <a:xfrm>
            <a:off x="1204436" y="9898499"/>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Audit &amp; Logging</a:t>
            </a:r>
            <a:endParaRPr lang="en-US" sz="1200" dirty="0"/>
          </a:p>
        </p:txBody>
      </p:sp>
      <p:sp>
        <p:nvSpPr>
          <p:cNvPr id="54" name="Text 52"/>
          <p:cNvSpPr/>
          <p:nvPr/>
        </p:nvSpPr>
        <p:spPr>
          <a:xfrm>
            <a:off x="1204436" y="10165437"/>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Comprehensive activity tracking.</a:t>
            </a:r>
            <a:endParaRPr lang="en-US" sz="950" dirty="0"/>
          </a:p>
        </p:txBody>
      </p:sp>
      <p:sp>
        <p:nvSpPr>
          <p:cNvPr id="55" name="Shape 53"/>
          <p:cNvSpPr/>
          <p:nvPr/>
        </p:nvSpPr>
        <p:spPr>
          <a:xfrm>
            <a:off x="572095" y="10624899"/>
            <a:ext cx="13486209" cy="741640"/>
          </a:xfrm>
          <a:prstGeom prst="roundRect">
            <a:avLst>
              <a:gd name="adj" fmla="val 6991"/>
            </a:avLst>
          </a:prstGeom>
          <a:solidFill>
            <a:srgbClr val="FFFFFF"/>
          </a:solidFill>
          <a:ln w="15240">
            <a:solidFill>
              <a:srgbClr val="C0C1D7"/>
            </a:solidFill>
            <a:prstDash val="solid"/>
          </a:ln>
        </p:spPr>
      </p:sp>
      <p:sp>
        <p:nvSpPr>
          <p:cNvPr id="56" name="Shape 54"/>
          <p:cNvSpPr/>
          <p:nvPr/>
        </p:nvSpPr>
        <p:spPr>
          <a:xfrm>
            <a:off x="587335" y="10640139"/>
            <a:ext cx="493752" cy="711160"/>
          </a:xfrm>
          <a:prstGeom prst="roundRect">
            <a:avLst>
              <a:gd name="adj" fmla="val 6797"/>
            </a:avLst>
          </a:prstGeom>
          <a:solidFill>
            <a:srgbClr val="DADBF1"/>
          </a:solidFill>
          <a:ln/>
        </p:spPr>
      </p:sp>
      <p:sp>
        <p:nvSpPr>
          <p:cNvPr id="57" name="Text 55"/>
          <p:cNvSpPr/>
          <p:nvPr/>
        </p:nvSpPr>
        <p:spPr>
          <a:xfrm>
            <a:off x="737830" y="10879931"/>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11</a:t>
            </a:r>
            <a:endParaRPr lang="en-US" sz="1450" dirty="0"/>
          </a:p>
        </p:txBody>
      </p:sp>
      <p:sp>
        <p:nvSpPr>
          <p:cNvPr id="58" name="Text 56"/>
          <p:cNvSpPr/>
          <p:nvPr/>
        </p:nvSpPr>
        <p:spPr>
          <a:xfrm>
            <a:off x="1204436" y="10763488"/>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Admin Portal</a:t>
            </a:r>
            <a:endParaRPr lang="en-US" sz="1200" dirty="0"/>
          </a:p>
        </p:txBody>
      </p:sp>
      <p:sp>
        <p:nvSpPr>
          <p:cNvPr id="59" name="Text 57"/>
          <p:cNvSpPr/>
          <p:nvPr/>
        </p:nvSpPr>
        <p:spPr>
          <a:xfrm>
            <a:off x="1204436" y="11030426"/>
            <a:ext cx="1283862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Corexfin global administration.</a:t>
            </a:r>
            <a:endParaRPr lang="en-US" sz="9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72095" y="339447"/>
            <a:ext cx="6350318" cy="385763"/>
          </a:xfrm>
          <a:prstGeom prst="rect">
            <a:avLst/>
          </a:prstGeom>
          <a:noFill/>
          <a:ln/>
        </p:spPr>
        <p:txBody>
          <a:bodyPr wrap="none" lIns="0" tIns="0" rIns="0" bIns="0" rtlCol="0" anchor="t"/>
          <a:lstStyle/>
          <a:p>
            <a:pPr algn="l" indent="0" marL="0">
              <a:lnSpc>
                <a:spcPts val="3000"/>
              </a:lnSpc>
              <a:buNone/>
            </a:pPr>
            <a:r>
              <a:rPr lang="en-US" sz="2400" b="1" dirty="0">
                <a:solidFill>
                  <a:srgbClr val="000000"/>
                </a:solidFill>
                <a:latin typeface="Inter Bold" pitchFamily="34" charset="0"/>
                <a:ea typeface="Inter Bold" pitchFamily="34" charset="-122"/>
                <a:cs typeface="Inter Bold" pitchFamily="34" charset="-120"/>
              </a:rPr>
              <a:t>Development Roadmap: Phased Approach</a:t>
            </a:r>
            <a:endParaRPr lang="en-US" sz="2400" dirty="0"/>
          </a:p>
        </p:txBody>
      </p:sp>
      <p:sp>
        <p:nvSpPr>
          <p:cNvPr id="3" name="Text 1"/>
          <p:cNvSpPr/>
          <p:nvPr/>
        </p:nvSpPr>
        <p:spPr>
          <a:xfrm>
            <a:off x="572095" y="972026"/>
            <a:ext cx="13486209" cy="395049"/>
          </a:xfrm>
          <a:prstGeom prst="rect">
            <a:avLst/>
          </a:prstGeom>
          <a:noFill/>
          <a:ln/>
        </p:spPr>
        <p:txBody>
          <a:bodyPr wrap="squar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The Corexfin development will proceed in a structured, phased manner, beginning with foundational infrastructure and progressively adding core business functionalities. This iterative approach allows for continuous integration and testing, ensuring stability and alignment with project goals. Each phase builds upon the previous one, ensuring that critical dependencies are met before proceeding to more complex modules.</a:t>
            </a:r>
            <a:endParaRPr lang="en-US" sz="950" dirty="0"/>
          </a:p>
        </p:txBody>
      </p:sp>
      <p:sp>
        <p:nvSpPr>
          <p:cNvPr id="4" name="Shape 2"/>
          <p:cNvSpPr/>
          <p:nvPr/>
        </p:nvSpPr>
        <p:spPr>
          <a:xfrm>
            <a:off x="572095" y="1505903"/>
            <a:ext cx="493752" cy="740569"/>
          </a:xfrm>
          <a:prstGeom prst="roundRect">
            <a:avLst>
              <a:gd name="adj" fmla="val 360017"/>
            </a:avLst>
          </a:prstGeom>
          <a:solidFill>
            <a:srgbClr val="DADBF1"/>
          </a:solidFill>
          <a:ln w="7620">
            <a:solidFill>
              <a:srgbClr val="C0C1D7"/>
            </a:solidFill>
            <a:prstDash val="solid"/>
          </a:ln>
        </p:spPr>
      </p:sp>
      <p:sp>
        <p:nvSpPr>
          <p:cNvPr id="5" name="Text 3"/>
          <p:cNvSpPr/>
          <p:nvPr/>
        </p:nvSpPr>
        <p:spPr>
          <a:xfrm>
            <a:off x="726400" y="1760458"/>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1</a:t>
            </a:r>
            <a:endParaRPr lang="en-US" sz="1450" dirty="0"/>
          </a:p>
        </p:txBody>
      </p:sp>
      <p:sp>
        <p:nvSpPr>
          <p:cNvPr id="6" name="Text 4"/>
          <p:cNvSpPr/>
          <p:nvPr/>
        </p:nvSpPr>
        <p:spPr>
          <a:xfrm>
            <a:off x="1189196" y="1629251"/>
            <a:ext cx="1666875"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Setup &amp; Infrastructure</a:t>
            </a:r>
            <a:endParaRPr lang="en-US" sz="1200" dirty="0"/>
          </a:p>
        </p:txBody>
      </p:sp>
      <p:sp>
        <p:nvSpPr>
          <p:cNvPr id="7" name="Text 5"/>
          <p:cNvSpPr/>
          <p:nvPr/>
        </p:nvSpPr>
        <p:spPr>
          <a:xfrm>
            <a:off x="1189196" y="1896189"/>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Kubernetes cluster, config server, service discovery, API Gateway.</a:t>
            </a:r>
            <a:endParaRPr lang="en-US" sz="950" dirty="0"/>
          </a:p>
        </p:txBody>
      </p:sp>
      <p:sp>
        <p:nvSpPr>
          <p:cNvPr id="8" name="Shape 6"/>
          <p:cNvSpPr/>
          <p:nvPr/>
        </p:nvSpPr>
        <p:spPr>
          <a:xfrm>
            <a:off x="572095" y="2369820"/>
            <a:ext cx="493752" cy="740569"/>
          </a:xfrm>
          <a:prstGeom prst="roundRect">
            <a:avLst>
              <a:gd name="adj" fmla="val 360017"/>
            </a:avLst>
          </a:prstGeom>
          <a:solidFill>
            <a:srgbClr val="DADBF1"/>
          </a:solidFill>
          <a:ln w="7620">
            <a:solidFill>
              <a:srgbClr val="C0C1D7"/>
            </a:solidFill>
            <a:prstDash val="solid"/>
          </a:ln>
        </p:spPr>
      </p:sp>
      <p:sp>
        <p:nvSpPr>
          <p:cNvPr id="9" name="Text 7"/>
          <p:cNvSpPr/>
          <p:nvPr/>
        </p:nvSpPr>
        <p:spPr>
          <a:xfrm>
            <a:off x="726400" y="2624376"/>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2</a:t>
            </a:r>
            <a:endParaRPr lang="en-US" sz="1450" dirty="0"/>
          </a:p>
        </p:txBody>
      </p:sp>
      <p:sp>
        <p:nvSpPr>
          <p:cNvPr id="10" name="Text 8"/>
          <p:cNvSpPr/>
          <p:nvPr/>
        </p:nvSpPr>
        <p:spPr>
          <a:xfrm>
            <a:off x="1189196" y="2493169"/>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Core Services</a:t>
            </a:r>
            <a:endParaRPr lang="en-US" sz="1200" dirty="0"/>
          </a:p>
        </p:txBody>
      </p:sp>
      <p:sp>
        <p:nvSpPr>
          <p:cNvPr id="11" name="Text 9"/>
          <p:cNvSpPr/>
          <p:nvPr/>
        </p:nvSpPr>
        <p:spPr>
          <a:xfrm>
            <a:off x="1189196" y="2760107"/>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Auth &amp; Registration services, JWT, onboarding flows.</a:t>
            </a:r>
            <a:endParaRPr lang="en-US" sz="950" dirty="0"/>
          </a:p>
        </p:txBody>
      </p:sp>
      <p:sp>
        <p:nvSpPr>
          <p:cNvPr id="12" name="Shape 10"/>
          <p:cNvSpPr/>
          <p:nvPr/>
        </p:nvSpPr>
        <p:spPr>
          <a:xfrm>
            <a:off x="572095" y="3233738"/>
            <a:ext cx="493752" cy="740569"/>
          </a:xfrm>
          <a:prstGeom prst="roundRect">
            <a:avLst>
              <a:gd name="adj" fmla="val 360017"/>
            </a:avLst>
          </a:prstGeom>
          <a:solidFill>
            <a:srgbClr val="DADBF1"/>
          </a:solidFill>
          <a:ln w="7620">
            <a:solidFill>
              <a:srgbClr val="C0C1D7"/>
            </a:solidFill>
            <a:prstDash val="solid"/>
          </a:ln>
        </p:spPr>
      </p:sp>
      <p:sp>
        <p:nvSpPr>
          <p:cNvPr id="13" name="Text 11"/>
          <p:cNvSpPr/>
          <p:nvPr/>
        </p:nvSpPr>
        <p:spPr>
          <a:xfrm>
            <a:off x="726400" y="3488293"/>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3</a:t>
            </a:r>
            <a:endParaRPr lang="en-US" sz="1450" dirty="0"/>
          </a:p>
        </p:txBody>
      </p:sp>
      <p:sp>
        <p:nvSpPr>
          <p:cNvPr id="14" name="Text 12"/>
          <p:cNvSpPr/>
          <p:nvPr/>
        </p:nvSpPr>
        <p:spPr>
          <a:xfrm>
            <a:off x="1189196" y="3357086"/>
            <a:ext cx="1938457"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Bank &amp; User Management</a:t>
            </a:r>
            <a:endParaRPr lang="en-US" sz="1200" dirty="0"/>
          </a:p>
        </p:txBody>
      </p:sp>
      <p:sp>
        <p:nvSpPr>
          <p:cNvPr id="15" name="Text 13"/>
          <p:cNvSpPr/>
          <p:nvPr/>
        </p:nvSpPr>
        <p:spPr>
          <a:xfrm>
            <a:off x="1189196" y="3624024"/>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Bank Management and User Service implementation.</a:t>
            </a:r>
            <a:endParaRPr lang="en-US" sz="950" dirty="0"/>
          </a:p>
        </p:txBody>
      </p:sp>
      <p:sp>
        <p:nvSpPr>
          <p:cNvPr id="16" name="Shape 14"/>
          <p:cNvSpPr/>
          <p:nvPr/>
        </p:nvSpPr>
        <p:spPr>
          <a:xfrm>
            <a:off x="572095" y="4097655"/>
            <a:ext cx="493752" cy="740569"/>
          </a:xfrm>
          <a:prstGeom prst="roundRect">
            <a:avLst>
              <a:gd name="adj" fmla="val 360017"/>
            </a:avLst>
          </a:prstGeom>
          <a:solidFill>
            <a:srgbClr val="DADBF1"/>
          </a:solidFill>
          <a:ln w="7620">
            <a:solidFill>
              <a:srgbClr val="C0C1D7"/>
            </a:solidFill>
            <a:prstDash val="solid"/>
          </a:ln>
        </p:spPr>
      </p:sp>
      <p:sp>
        <p:nvSpPr>
          <p:cNvPr id="17" name="Text 15"/>
          <p:cNvSpPr/>
          <p:nvPr/>
        </p:nvSpPr>
        <p:spPr>
          <a:xfrm>
            <a:off x="726400" y="4352211"/>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4</a:t>
            </a:r>
            <a:endParaRPr lang="en-US" sz="1450" dirty="0"/>
          </a:p>
        </p:txBody>
      </p:sp>
      <p:sp>
        <p:nvSpPr>
          <p:cNvPr id="18" name="Text 16"/>
          <p:cNvSpPr/>
          <p:nvPr/>
        </p:nvSpPr>
        <p:spPr>
          <a:xfrm>
            <a:off x="1189196" y="4221004"/>
            <a:ext cx="1881426"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Accounts &amp; Transactions</a:t>
            </a:r>
            <a:endParaRPr lang="en-US" sz="1200" dirty="0"/>
          </a:p>
        </p:txBody>
      </p:sp>
      <p:sp>
        <p:nvSpPr>
          <p:cNvPr id="19" name="Text 17"/>
          <p:cNvSpPr/>
          <p:nvPr/>
        </p:nvSpPr>
        <p:spPr>
          <a:xfrm>
            <a:off x="1189196" y="4487942"/>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Account Service, Transaction Service with SAGA pattern.</a:t>
            </a:r>
            <a:endParaRPr lang="en-US" sz="950" dirty="0"/>
          </a:p>
        </p:txBody>
      </p:sp>
      <p:sp>
        <p:nvSpPr>
          <p:cNvPr id="20" name="Shape 18"/>
          <p:cNvSpPr/>
          <p:nvPr/>
        </p:nvSpPr>
        <p:spPr>
          <a:xfrm>
            <a:off x="572095" y="4961573"/>
            <a:ext cx="493752" cy="740569"/>
          </a:xfrm>
          <a:prstGeom prst="roundRect">
            <a:avLst>
              <a:gd name="adj" fmla="val 360017"/>
            </a:avLst>
          </a:prstGeom>
          <a:solidFill>
            <a:srgbClr val="DADBF1"/>
          </a:solidFill>
          <a:ln w="7620">
            <a:solidFill>
              <a:srgbClr val="C0C1D7"/>
            </a:solidFill>
            <a:prstDash val="solid"/>
          </a:ln>
        </p:spPr>
      </p:sp>
      <p:sp>
        <p:nvSpPr>
          <p:cNvPr id="21" name="Text 19"/>
          <p:cNvSpPr/>
          <p:nvPr/>
        </p:nvSpPr>
        <p:spPr>
          <a:xfrm>
            <a:off x="726400" y="5216128"/>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5</a:t>
            </a:r>
            <a:endParaRPr lang="en-US" sz="1450" dirty="0"/>
          </a:p>
        </p:txBody>
      </p:sp>
      <p:sp>
        <p:nvSpPr>
          <p:cNvPr id="22" name="Text 20"/>
          <p:cNvSpPr/>
          <p:nvPr/>
        </p:nvSpPr>
        <p:spPr>
          <a:xfrm>
            <a:off x="1189196" y="5084921"/>
            <a:ext cx="1845945"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Internet Banking Module</a:t>
            </a:r>
            <a:endParaRPr lang="en-US" sz="1200" dirty="0"/>
          </a:p>
        </p:txBody>
      </p:sp>
      <p:sp>
        <p:nvSpPr>
          <p:cNvPr id="23" name="Text 21"/>
          <p:cNvSpPr/>
          <p:nvPr/>
        </p:nvSpPr>
        <p:spPr>
          <a:xfrm>
            <a:off x="1189196" y="5351859"/>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Request and approval workflows for Internet Banking.</a:t>
            </a:r>
            <a:endParaRPr lang="en-US" sz="950" dirty="0"/>
          </a:p>
        </p:txBody>
      </p:sp>
      <p:sp>
        <p:nvSpPr>
          <p:cNvPr id="24" name="Shape 22"/>
          <p:cNvSpPr/>
          <p:nvPr/>
        </p:nvSpPr>
        <p:spPr>
          <a:xfrm>
            <a:off x="572095" y="5825490"/>
            <a:ext cx="493752" cy="740569"/>
          </a:xfrm>
          <a:prstGeom prst="roundRect">
            <a:avLst>
              <a:gd name="adj" fmla="val 360017"/>
            </a:avLst>
          </a:prstGeom>
          <a:solidFill>
            <a:srgbClr val="DADBF1"/>
          </a:solidFill>
          <a:ln w="7620">
            <a:solidFill>
              <a:srgbClr val="C0C1D7"/>
            </a:solidFill>
            <a:prstDash val="solid"/>
          </a:ln>
        </p:spPr>
      </p:sp>
      <p:sp>
        <p:nvSpPr>
          <p:cNvPr id="25" name="Text 23"/>
          <p:cNvSpPr/>
          <p:nvPr/>
        </p:nvSpPr>
        <p:spPr>
          <a:xfrm>
            <a:off x="726400" y="6080046"/>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6</a:t>
            </a:r>
            <a:endParaRPr lang="en-US" sz="1450" dirty="0"/>
          </a:p>
        </p:txBody>
      </p:sp>
      <p:sp>
        <p:nvSpPr>
          <p:cNvPr id="26" name="Text 24"/>
          <p:cNvSpPr/>
          <p:nvPr/>
        </p:nvSpPr>
        <p:spPr>
          <a:xfrm>
            <a:off x="1189196" y="5948839"/>
            <a:ext cx="1791414"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Notifications &amp; Auditing</a:t>
            </a:r>
            <a:endParaRPr lang="en-US" sz="1200" dirty="0"/>
          </a:p>
        </p:txBody>
      </p:sp>
      <p:sp>
        <p:nvSpPr>
          <p:cNvPr id="27" name="Text 25"/>
          <p:cNvSpPr/>
          <p:nvPr/>
        </p:nvSpPr>
        <p:spPr>
          <a:xfrm>
            <a:off x="1189196" y="6215777"/>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Notification and Audit services setup.</a:t>
            </a:r>
            <a:endParaRPr lang="en-US" sz="950" dirty="0"/>
          </a:p>
        </p:txBody>
      </p:sp>
      <p:sp>
        <p:nvSpPr>
          <p:cNvPr id="28" name="Shape 26"/>
          <p:cNvSpPr/>
          <p:nvPr/>
        </p:nvSpPr>
        <p:spPr>
          <a:xfrm>
            <a:off x="572095" y="6689408"/>
            <a:ext cx="493752" cy="740569"/>
          </a:xfrm>
          <a:prstGeom prst="roundRect">
            <a:avLst>
              <a:gd name="adj" fmla="val 360017"/>
            </a:avLst>
          </a:prstGeom>
          <a:solidFill>
            <a:srgbClr val="DADBF1"/>
          </a:solidFill>
          <a:ln w="7620">
            <a:solidFill>
              <a:srgbClr val="C0C1D7"/>
            </a:solidFill>
            <a:prstDash val="solid"/>
          </a:ln>
        </p:spPr>
      </p:sp>
      <p:sp>
        <p:nvSpPr>
          <p:cNvPr id="29" name="Text 27"/>
          <p:cNvSpPr/>
          <p:nvPr/>
        </p:nvSpPr>
        <p:spPr>
          <a:xfrm>
            <a:off x="726400" y="6943963"/>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7</a:t>
            </a:r>
            <a:endParaRPr lang="en-US" sz="1450" dirty="0"/>
          </a:p>
        </p:txBody>
      </p:sp>
      <p:sp>
        <p:nvSpPr>
          <p:cNvPr id="30" name="Text 28"/>
          <p:cNvSpPr/>
          <p:nvPr/>
        </p:nvSpPr>
        <p:spPr>
          <a:xfrm>
            <a:off x="1189196" y="6812756"/>
            <a:ext cx="1715453"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Frontend Development</a:t>
            </a:r>
            <a:endParaRPr lang="en-US" sz="1200" dirty="0"/>
          </a:p>
        </p:txBody>
      </p:sp>
      <p:sp>
        <p:nvSpPr>
          <p:cNvPr id="31" name="Text 29"/>
          <p:cNvSpPr/>
          <p:nvPr/>
        </p:nvSpPr>
        <p:spPr>
          <a:xfrm>
            <a:off x="1189196" y="7079694"/>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React bank portals and customer apps with Axios.</a:t>
            </a:r>
            <a:endParaRPr lang="en-US" sz="950" dirty="0"/>
          </a:p>
        </p:txBody>
      </p:sp>
      <p:sp>
        <p:nvSpPr>
          <p:cNvPr id="32" name="Shape 30"/>
          <p:cNvSpPr/>
          <p:nvPr/>
        </p:nvSpPr>
        <p:spPr>
          <a:xfrm>
            <a:off x="572095" y="7553325"/>
            <a:ext cx="493752" cy="740569"/>
          </a:xfrm>
          <a:prstGeom prst="roundRect">
            <a:avLst>
              <a:gd name="adj" fmla="val 360017"/>
            </a:avLst>
          </a:prstGeom>
          <a:solidFill>
            <a:srgbClr val="DADBF1"/>
          </a:solidFill>
          <a:ln w="7620">
            <a:solidFill>
              <a:srgbClr val="C0C1D7"/>
            </a:solidFill>
            <a:prstDash val="solid"/>
          </a:ln>
        </p:spPr>
      </p:sp>
      <p:sp>
        <p:nvSpPr>
          <p:cNvPr id="33" name="Text 31"/>
          <p:cNvSpPr/>
          <p:nvPr/>
        </p:nvSpPr>
        <p:spPr>
          <a:xfrm>
            <a:off x="726400" y="7807881"/>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8</a:t>
            </a:r>
            <a:endParaRPr lang="en-US" sz="1450" dirty="0"/>
          </a:p>
        </p:txBody>
      </p:sp>
      <p:sp>
        <p:nvSpPr>
          <p:cNvPr id="34" name="Text 32"/>
          <p:cNvSpPr/>
          <p:nvPr/>
        </p:nvSpPr>
        <p:spPr>
          <a:xfrm>
            <a:off x="1189196" y="7676674"/>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Testing &amp; Security</a:t>
            </a:r>
            <a:endParaRPr lang="en-US" sz="1200" dirty="0"/>
          </a:p>
        </p:txBody>
      </p:sp>
      <p:sp>
        <p:nvSpPr>
          <p:cNvPr id="35" name="Text 33"/>
          <p:cNvSpPr/>
          <p:nvPr/>
        </p:nvSpPr>
        <p:spPr>
          <a:xfrm>
            <a:off x="1189196" y="7943612"/>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Automated tests, secure inter-service communication, rate limiting.</a:t>
            </a:r>
            <a:endParaRPr lang="en-US" sz="950" dirty="0"/>
          </a:p>
        </p:txBody>
      </p:sp>
      <p:sp>
        <p:nvSpPr>
          <p:cNvPr id="36" name="Shape 34"/>
          <p:cNvSpPr/>
          <p:nvPr/>
        </p:nvSpPr>
        <p:spPr>
          <a:xfrm>
            <a:off x="572095" y="8417243"/>
            <a:ext cx="493752" cy="740569"/>
          </a:xfrm>
          <a:prstGeom prst="roundRect">
            <a:avLst>
              <a:gd name="adj" fmla="val 360017"/>
            </a:avLst>
          </a:prstGeom>
          <a:solidFill>
            <a:srgbClr val="DADBF1"/>
          </a:solidFill>
          <a:ln w="7620">
            <a:solidFill>
              <a:srgbClr val="C0C1D7"/>
            </a:solidFill>
            <a:prstDash val="solid"/>
          </a:ln>
        </p:spPr>
      </p:sp>
      <p:sp>
        <p:nvSpPr>
          <p:cNvPr id="37" name="Text 35"/>
          <p:cNvSpPr/>
          <p:nvPr/>
        </p:nvSpPr>
        <p:spPr>
          <a:xfrm>
            <a:off x="726400" y="8671798"/>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9</a:t>
            </a:r>
            <a:endParaRPr lang="en-US" sz="1450" dirty="0"/>
          </a:p>
        </p:txBody>
      </p:sp>
      <p:sp>
        <p:nvSpPr>
          <p:cNvPr id="38" name="Text 36"/>
          <p:cNvSpPr/>
          <p:nvPr/>
        </p:nvSpPr>
        <p:spPr>
          <a:xfrm>
            <a:off x="1189196" y="8540591"/>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Observability</a:t>
            </a:r>
            <a:endParaRPr lang="en-US" sz="1200" dirty="0"/>
          </a:p>
        </p:txBody>
      </p:sp>
      <p:sp>
        <p:nvSpPr>
          <p:cNvPr id="39" name="Text 37"/>
          <p:cNvSpPr/>
          <p:nvPr/>
        </p:nvSpPr>
        <p:spPr>
          <a:xfrm>
            <a:off x="1189196" y="8807529"/>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Logging, monitoring, alerting, tracing implementation.</a:t>
            </a:r>
            <a:endParaRPr lang="en-US" sz="950" dirty="0"/>
          </a:p>
        </p:txBody>
      </p:sp>
      <p:sp>
        <p:nvSpPr>
          <p:cNvPr id="40" name="Shape 38"/>
          <p:cNvSpPr/>
          <p:nvPr/>
        </p:nvSpPr>
        <p:spPr>
          <a:xfrm>
            <a:off x="572095" y="9281160"/>
            <a:ext cx="493752" cy="740569"/>
          </a:xfrm>
          <a:prstGeom prst="roundRect">
            <a:avLst>
              <a:gd name="adj" fmla="val 360017"/>
            </a:avLst>
          </a:prstGeom>
          <a:solidFill>
            <a:srgbClr val="DADBF1"/>
          </a:solidFill>
          <a:ln w="7620">
            <a:solidFill>
              <a:srgbClr val="C0C1D7"/>
            </a:solidFill>
            <a:prstDash val="solid"/>
          </a:ln>
        </p:spPr>
      </p:sp>
      <p:sp>
        <p:nvSpPr>
          <p:cNvPr id="41" name="Text 39"/>
          <p:cNvSpPr/>
          <p:nvPr/>
        </p:nvSpPr>
        <p:spPr>
          <a:xfrm>
            <a:off x="726400" y="9535716"/>
            <a:ext cx="185142" cy="231458"/>
          </a:xfrm>
          <a:prstGeom prst="rect">
            <a:avLst/>
          </a:prstGeom>
          <a:noFill/>
          <a:ln/>
        </p:spPr>
        <p:txBody>
          <a:bodyPr wrap="none" lIns="0" tIns="0" rIns="0" bIns="0" rtlCol="0" anchor="t"/>
          <a:lstStyle/>
          <a:p>
            <a:pPr algn="l" indent="0" marL="0">
              <a:lnSpc>
                <a:spcPts val="1450"/>
              </a:lnSpc>
              <a:buNone/>
            </a:pPr>
            <a:r>
              <a:rPr lang="en-US" sz="1450" b="1" dirty="0">
                <a:solidFill>
                  <a:srgbClr val="272525"/>
                </a:solidFill>
                <a:latin typeface="Inter Bold" pitchFamily="34" charset="0"/>
                <a:ea typeface="Inter Bold" pitchFamily="34" charset="-122"/>
                <a:cs typeface="Inter Bold" pitchFamily="34" charset="-120"/>
              </a:rPr>
              <a:t>10</a:t>
            </a:r>
            <a:endParaRPr lang="en-US" sz="1450" dirty="0"/>
          </a:p>
        </p:txBody>
      </p:sp>
      <p:sp>
        <p:nvSpPr>
          <p:cNvPr id="42" name="Text 40"/>
          <p:cNvSpPr/>
          <p:nvPr/>
        </p:nvSpPr>
        <p:spPr>
          <a:xfrm>
            <a:off x="1189196" y="9404509"/>
            <a:ext cx="1543050" cy="192881"/>
          </a:xfrm>
          <a:prstGeom prst="rect">
            <a:avLst/>
          </a:prstGeom>
          <a:noFill/>
          <a:ln/>
        </p:spPr>
        <p:txBody>
          <a:bodyPr wrap="none" lIns="0" tIns="0" rIns="0" bIns="0" rtlCol="0" anchor="t"/>
          <a:lstStyle/>
          <a:p>
            <a:pPr algn="l" indent="0" marL="0">
              <a:lnSpc>
                <a:spcPts val="1500"/>
              </a:lnSpc>
              <a:buNone/>
            </a:pPr>
            <a:r>
              <a:rPr lang="en-US" sz="1200" b="1" dirty="0">
                <a:solidFill>
                  <a:srgbClr val="272525"/>
                </a:solidFill>
                <a:latin typeface="Inter Bold" pitchFamily="34" charset="0"/>
                <a:ea typeface="Inter Bold" pitchFamily="34" charset="-122"/>
                <a:cs typeface="Inter Bold" pitchFamily="34" charset="-120"/>
              </a:rPr>
              <a:t>Scaling &amp; Hardening</a:t>
            </a:r>
            <a:endParaRPr lang="en-US" sz="1200" dirty="0"/>
          </a:p>
        </p:txBody>
      </p:sp>
      <p:sp>
        <p:nvSpPr>
          <p:cNvPr id="43" name="Text 41"/>
          <p:cNvSpPr/>
          <p:nvPr/>
        </p:nvSpPr>
        <p:spPr>
          <a:xfrm>
            <a:off x="1189196" y="9671447"/>
            <a:ext cx="12869108" cy="197525"/>
          </a:xfrm>
          <a:prstGeom prst="rect">
            <a:avLst/>
          </a:prstGeom>
          <a:noFill/>
          <a:ln/>
        </p:spPr>
        <p:txBody>
          <a:bodyPr wrap="none" lIns="0" tIns="0" rIns="0" bIns="0" rtlCol="0" anchor="t"/>
          <a:lstStyle/>
          <a:p>
            <a:pPr algn="l" indent="0" marL="0">
              <a:lnSpc>
                <a:spcPts val="1550"/>
              </a:lnSpc>
              <a:buNone/>
            </a:pPr>
            <a:r>
              <a:rPr lang="en-US" sz="950" dirty="0">
                <a:solidFill>
                  <a:srgbClr val="272525"/>
                </a:solidFill>
                <a:latin typeface="Inter" pitchFamily="34" charset="0"/>
                <a:ea typeface="Inter" pitchFamily="34" charset="-122"/>
                <a:cs typeface="Inter" pitchFamily="34" charset="-120"/>
              </a:rPr>
              <a:t>DB performance optimisation, circuit breakers, enhanced security.</a:t>
            </a:r>
            <a:endParaRPr lang="en-US" sz="9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09732" y="862251"/>
            <a:ext cx="7484031" cy="633651"/>
          </a:xfrm>
          <a:prstGeom prst="rect">
            <a:avLst/>
          </a:prstGeom>
          <a:noFill/>
          <a:ln/>
        </p:spPr>
        <p:txBody>
          <a:bodyPr wrap="none" lIns="0" tIns="0" rIns="0" bIns="0" rtlCol="0" anchor="t"/>
          <a:lstStyle/>
          <a:p>
            <a:pPr algn="l" indent="0" marL="0">
              <a:lnSpc>
                <a:spcPts val="4950"/>
              </a:lnSpc>
              <a:buNone/>
            </a:pPr>
            <a:r>
              <a:rPr lang="en-US" sz="3950" b="1" dirty="0">
                <a:solidFill>
                  <a:srgbClr val="000000"/>
                </a:solidFill>
                <a:latin typeface="Inter Bold" pitchFamily="34" charset="0"/>
                <a:ea typeface="Inter Bold" pitchFamily="34" charset="-122"/>
                <a:cs typeface="Inter Bold" pitchFamily="34" charset="-120"/>
              </a:rPr>
              <a:t>Project Team and Deliverables</a:t>
            </a:r>
            <a:endParaRPr lang="en-US" sz="3950" dirty="0"/>
          </a:p>
        </p:txBody>
      </p:sp>
      <p:sp>
        <p:nvSpPr>
          <p:cNvPr id="4" name="Text 1"/>
          <p:cNvSpPr/>
          <p:nvPr/>
        </p:nvSpPr>
        <p:spPr>
          <a:xfrm>
            <a:off x="709732" y="1800106"/>
            <a:ext cx="7724537" cy="1945958"/>
          </a:xfrm>
          <a:prstGeom prst="rect">
            <a:avLst/>
          </a:prstGeom>
          <a:noFill/>
          <a:ln/>
        </p:spPr>
        <p:txBody>
          <a:bodyPr wrap="square" lIns="0" tIns="0" rIns="0" bIns="0" rtlCol="0" anchor="t"/>
          <a:lstStyle/>
          <a:p>
            <a:pPr algn="l" indent="0" marL="0">
              <a:lnSpc>
                <a:spcPts val="2550"/>
              </a:lnSpc>
              <a:buNone/>
            </a:pPr>
            <a:r>
              <a:rPr lang="en-US" sz="1550" dirty="0">
                <a:solidFill>
                  <a:srgbClr val="272525"/>
                </a:solidFill>
                <a:latin typeface="Inter" pitchFamily="34" charset="0"/>
                <a:ea typeface="Inter" pitchFamily="34" charset="-122"/>
                <a:cs typeface="Inter" pitchFamily="34" charset="-120"/>
              </a:rPr>
              <a:t>Successful execution of the Corexfin project requires a diverse team with specialised skills. From backend and frontend developers crafting the core applications, to DevOps engineers ensuring seamless deployment, and QA engineers upholding quality, each role is critical. Security specialists will embed robust protection measures, while a Product Owner/Business Analyst will ensure the technical delivery aligns with business requirements.</a:t>
            </a:r>
            <a:endParaRPr lang="en-US" sz="1550" dirty="0"/>
          </a:p>
        </p:txBody>
      </p:sp>
      <p:sp>
        <p:nvSpPr>
          <p:cNvPr id="5" name="Text 2"/>
          <p:cNvSpPr/>
          <p:nvPr/>
        </p:nvSpPr>
        <p:spPr>
          <a:xfrm>
            <a:off x="709732" y="4050268"/>
            <a:ext cx="2535079" cy="316825"/>
          </a:xfrm>
          <a:prstGeom prst="rect">
            <a:avLst/>
          </a:prstGeom>
          <a:noFill/>
          <a:ln/>
        </p:spPr>
        <p:txBody>
          <a:bodyPr wrap="none" lIns="0" tIns="0" rIns="0" bIns="0" rtlCol="0" anchor="t"/>
          <a:lstStyle/>
          <a:p>
            <a:pPr algn="l" indent="0" marL="0">
              <a:lnSpc>
                <a:spcPts val="2450"/>
              </a:lnSpc>
              <a:buNone/>
            </a:pPr>
            <a:r>
              <a:rPr lang="en-US" sz="1950" b="1" dirty="0">
                <a:solidFill>
                  <a:srgbClr val="000000"/>
                </a:solidFill>
                <a:latin typeface="Inter Bold" pitchFamily="34" charset="0"/>
                <a:ea typeface="Inter Bold" pitchFamily="34" charset="-122"/>
                <a:cs typeface="Inter Bold" pitchFamily="34" charset="-120"/>
              </a:rPr>
              <a:t>Key Deliverables:</a:t>
            </a:r>
            <a:endParaRPr lang="en-US" sz="1950" dirty="0"/>
          </a:p>
        </p:txBody>
      </p:sp>
      <p:sp>
        <p:nvSpPr>
          <p:cNvPr id="6" name="Text 3"/>
          <p:cNvSpPr/>
          <p:nvPr/>
        </p:nvSpPr>
        <p:spPr>
          <a:xfrm>
            <a:off x="709732" y="4671298"/>
            <a:ext cx="7724537"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272525"/>
                </a:solidFill>
                <a:latin typeface="Inter" pitchFamily="34" charset="0"/>
                <a:ea typeface="Inter" pitchFamily="34" charset="-122"/>
                <a:cs typeface="Inter" pitchFamily="34" charset="-120"/>
              </a:rPr>
              <a:t>Microservices codebase (Java Spring Boot) with Docker support</a:t>
            </a:r>
            <a:endParaRPr lang="en-US" sz="1550" dirty="0"/>
          </a:p>
        </p:txBody>
      </p:sp>
      <p:sp>
        <p:nvSpPr>
          <p:cNvPr id="7" name="Text 4"/>
          <p:cNvSpPr/>
          <p:nvPr/>
        </p:nvSpPr>
        <p:spPr>
          <a:xfrm>
            <a:off x="709732" y="5066586"/>
            <a:ext cx="7724537"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272525"/>
                </a:solidFill>
                <a:latin typeface="Inter" pitchFamily="34" charset="0"/>
                <a:ea typeface="Inter" pitchFamily="34" charset="-122"/>
                <a:cs typeface="Inter" pitchFamily="34" charset="-120"/>
              </a:rPr>
              <a:t>React-based multi-tenant frontend portals</a:t>
            </a:r>
            <a:endParaRPr lang="en-US" sz="1550" dirty="0"/>
          </a:p>
        </p:txBody>
      </p:sp>
      <p:sp>
        <p:nvSpPr>
          <p:cNvPr id="8" name="Text 5"/>
          <p:cNvSpPr/>
          <p:nvPr/>
        </p:nvSpPr>
        <p:spPr>
          <a:xfrm>
            <a:off x="709732" y="5461873"/>
            <a:ext cx="7724537"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272525"/>
                </a:solidFill>
                <a:latin typeface="Inter" pitchFamily="34" charset="0"/>
                <a:ea typeface="Inter" pitchFamily="34" charset="-122"/>
                <a:cs typeface="Inter" pitchFamily="34" charset="-120"/>
              </a:rPr>
              <a:t>Database schema and migration scripts</a:t>
            </a:r>
            <a:endParaRPr lang="en-US" sz="1550" dirty="0"/>
          </a:p>
        </p:txBody>
      </p:sp>
      <p:sp>
        <p:nvSpPr>
          <p:cNvPr id="9" name="Text 6"/>
          <p:cNvSpPr/>
          <p:nvPr/>
        </p:nvSpPr>
        <p:spPr>
          <a:xfrm>
            <a:off x="709732" y="5857161"/>
            <a:ext cx="7724537"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272525"/>
                </a:solidFill>
                <a:latin typeface="Inter" pitchFamily="34" charset="0"/>
                <a:ea typeface="Inter" pitchFamily="34" charset="-122"/>
                <a:cs typeface="Inter" pitchFamily="34" charset="-120"/>
              </a:rPr>
              <a:t>API documentation (Swagger/OpenAPI)</a:t>
            </a:r>
            <a:endParaRPr lang="en-US" sz="1550" dirty="0"/>
          </a:p>
        </p:txBody>
      </p:sp>
      <p:sp>
        <p:nvSpPr>
          <p:cNvPr id="10" name="Text 7"/>
          <p:cNvSpPr/>
          <p:nvPr/>
        </p:nvSpPr>
        <p:spPr>
          <a:xfrm>
            <a:off x="709732" y="6252448"/>
            <a:ext cx="7724537"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272525"/>
                </a:solidFill>
                <a:latin typeface="Inter" pitchFamily="34" charset="0"/>
                <a:ea typeface="Inter" pitchFamily="34" charset="-122"/>
                <a:cs typeface="Inter" pitchFamily="34" charset="-120"/>
              </a:rPr>
              <a:t>CI/CD pipeline configuration</a:t>
            </a:r>
            <a:endParaRPr lang="en-US" sz="1550" dirty="0"/>
          </a:p>
        </p:txBody>
      </p:sp>
      <p:sp>
        <p:nvSpPr>
          <p:cNvPr id="11" name="Text 8"/>
          <p:cNvSpPr/>
          <p:nvPr/>
        </p:nvSpPr>
        <p:spPr>
          <a:xfrm>
            <a:off x="709732" y="6647736"/>
            <a:ext cx="7724537"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272525"/>
                </a:solidFill>
                <a:latin typeface="Inter" pitchFamily="34" charset="0"/>
                <a:ea typeface="Inter" pitchFamily="34" charset="-122"/>
                <a:cs typeface="Inter" pitchFamily="34" charset="-120"/>
              </a:rPr>
              <a:t>Monitoring &amp; logging dashboards</a:t>
            </a:r>
            <a:endParaRPr lang="en-US" sz="1550" dirty="0"/>
          </a:p>
        </p:txBody>
      </p:sp>
      <p:sp>
        <p:nvSpPr>
          <p:cNvPr id="12" name="Text 9"/>
          <p:cNvSpPr/>
          <p:nvPr/>
        </p:nvSpPr>
        <p:spPr>
          <a:xfrm>
            <a:off x="709732" y="7043023"/>
            <a:ext cx="7724537" cy="324326"/>
          </a:xfrm>
          <a:prstGeom prst="rect">
            <a:avLst/>
          </a:prstGeom>
          <a:noFill/>
          <a:ln/>
        </p:spPr>
        <p:txBody>
          <a:bodyPr wrap="none" lIns="0" tIns="0" rIns="0" bIns="0" rtlCol="0" anchor="t"/>
          <a:lstStyle/>
          <a:p>
            <a:pPr algn="l" marL="342900" indent="-342900">
              <a:lnSpc>
                <a:spcPts val="2550"/>
              </a:lnSpc>
              <a:buSzPct val="100000"/>
              <a:buChar char="•"/>
            </a:pPr>
            <a:r>
              <a:rPr lang="en-US" sz="1550" dirty="0">
                <a:solidFill>
                  <a:srgbClr val="272525"/>
                </a:solidFill>
                <a:latin typeface="Inter" pitchFamily="34" charset="0"/>
                <a:ea typeface="Inter" pitchFamily="34" charset="-122"/>
                <a:cs typeface="Inter" pitchFamily="34" charset="-120"/>
              </a:rPr>
              <a:t>User manuals and developer guides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72346" y="825222"/>
            <a:ext cx="12895540" cy="600313"/>
          </a:xfrm>
          <a:prstGeom prst="rect">
            <a:avLst/>
          </a:prstGeom>
          <a:noFill/>
          <a:ln/>
        </p:spPr>
        <p:txBody>
          <a:bodyPr wrap="none" lIns="0" tIns="0" rIns="0" bIns="0" rtlCol="0" anchor="t"/>
          <a:lstStyle/>
          <a:p>
            <a:pPr algn="l" indent="0" marL="0">
              <a:lnSpc>
                <a:spcPts val="4700"/>
              </a:lnSpc>
              <a:buNone/>
            </a:pPr>
            <a:r>
              <a:rPr lang="en-US" sz="3750" b="1" dirty="0">
                <a:solidFill>
                  <a:srgbClr val="000000"/>
                </a:solidFill>
                <a:latin typeface="Inter Bold" pitchFamily="34" charset="0"/>
                <a:ea typeface="Inter Bold" pitchFamily="34" charset="-122"/>
                <a:cs typeface="Inter Bold" pitchFamily="34" charset="-120"/>
              </a:rPr>
              <a:t>API Service Endpoints: Authentication and Registration</a:t>
            </a:r>
            <a:endParaRPr lang="en-US" sz="3750" dirty="0"/>
          </a:p>
        </p:txBody>
      </p:sp>
      <p:sp>
        <p:nvSpPr>
          <p:cNvPr id="3" name="Text 1"/>
          <p:cNvSpPr/>
          <p:nvPr/>
        </p:nvSpPr>
        <p:spPr>
          <a:xfrm>
            <a:off x="672346" y="1809750"/>
            <a:ext cx="13285708" cy="1229678"/>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Inter" pitchFamily="34" charset="0"/>
                <a:ea typeface="Inter" pitchFamily="34" charset="-122"/>
                <a:cs typeface="Inter" pitchFamily="34" charset="-120"/>
              </a:rPr>
              <a:t>The Corexfin platform provides comprehensive APIs for secure user authentication and streamlined registration processes. The Auth Service manages user logins, JWT token generation and refreshing, ensuring secure access to the system. The Registration Service facilitates various onboarding flows, including bank owner, manager, and customer registration, alongside essential email verification functionalities to maintain data integrity and user trust.</a:t>
            </a:r>
            <a:endParaRPr lang="en-US" sz="1500" dirty="0"/>
          </a:p>
        </p:txBody>
      </p:sp>
      <p:sp>
        <p:nvSpPr>
          <p:cNvPr id="4" name="Shape 2"/>
          <p:cNvSpPr/>
          <p:nvPr/>
        </p:nvSpPr>
        <p:spPr>
          <a:xfrm>
            <a:off x="672346" y="3255526"/>
            <a:ext cx="13285708" cy="4148852"/>
          </a:xfrm>
          <a:prstGeom prst="roundRect">
            <a:avLst>
              <a:gd name="adj" fmla="val 1945"/>
            </a:avLst>
          </a:prstGeom>
          <a:noFill/>
          <a:ln w="7620">
            <a:solidFill>
              <a:srgbClr val="000000">
                <a:alpha val="8000"/>
              </a:srgbClr>
            </a:solidFill>
            <a:prstDash val="solid"/>
          </a:ln>
        </p:spPr>
      </p:sp>
      <p:sp>
        <p:nvSpPr>
          <p:cNvPr id="5" name="Shape 3"/>
          <p:cNvSpPr/>
          <p:nvPr/>
        </p:nvSpPr>
        <p:spPr>
          <a:xfrm>
            <a:off x="679966" y="3263146"/>
            <a:ext cx="13270468" cy="1851660"/>
          </a:xfrm>
          <a:prstGeom prst="rect">
            <a:avLst/>
          </a:prstGeom>
          <a:solidFill>
            <a:srgbClr val="FFFFFF">
              <a:alpha val="4000"/>
            </a:srgbClr>
          </a:solidFill>
          <a:ln/>
        </p:spPr>
      </p:sp>
      <p:sp>
        <p:nvSpPr>
          <p:cNvPr id="6" name="Text 4"/>
          <p:cNvSpPr/>
          <p:nvPr/>
        </p:nvSpPr>
        <p:spPr>
          <a:xfrm>
            <a:off x="872133" y="3386018"/>
            <a:ext cx="2929652" cy="30741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latin typeface="Inter" pitchFamily="34" charset="0"/>
                <a:ea typeface="Inter" pitchFamily="34" charset="-122"/>
                <a:cs typeface="Inter" pitchFamily="34" charset="-120"/>
              </a:rPr>
              <a:t>Auth Service</a:t>
            </a:r>
            <a:endParaRPr lang="en-US" sz="1500" dirty="0"/>
          </a:p>
        </p:txBody>
      </p:sp>
      <p:sp>
        <p:nvSpPr>
          <p:cNvPr id="7" name="Text 5"/>
          <p:cNvSpPr/>
          <p:nvPr/>
        </p:nvSpPr>
        <p:spPr>
          <a:xfrm>
            <a:off x="4193500" y="3386018"/>
            <a:ext cx="9564886" cy="31503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POST /auth/login</a:t>
            </a:r>
            <a:pPr algn="l" indent="0" marL="0">
              <a:lnSpc>
                <a:spcPts val="2400"/>
              </a:lnSpc>
              <a:buNone/>
            </a:pPr>
            <a:r>
              <a:rPr lang="en-US" sz="1500" dirty="0">
                <a:solidFill>
                  <a:srgbClr val="272525"/>
                </a:solidFill>
                <a:latin typeface="Inter" pitchFamily="34" charset="0"/>
                <a:ea typeface="Inter" pitchFamily="34" charset="-122"/>
                <a:cs typeface="Inter" pitchFamily="34" charset="-120"/>
              </a:rPr>
              <a:t> - User login, returns JWT tokens</a:t>
            </a:r>
            <a:endParaRPr lang="en-US" sz="1500" dirty="0"/>
          </a:p>
        </p:txBody>
      </p:sp>
      <p:sp>
        <p:nvSpPr>
          <p:cNvPr id="8" name="Text 6"/>
          <p:cNvSpPr/>
          <p:nvPr/>
        </p:nvSpPr>
        <p:spPr>
          <a:xfrm>
            <a:off x="4193500" y="3816310"/>
            <a:ext cx="9564886" cy="31503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POST /auth/refresh-token</a:t>
            </a:r>
            <a:pPr algn="l" indent="0" marL="0">
              <a:lnSpc>
                <a:spcPts val="2400"/>
              </a:lnSpc>
              <a:buNone/>
            </a:pPr>
            <a:r>
              <a:rPr lang="en-US" sz="1500" dirty="0">
                <a:solidFill>
                  <a:srgbClr val="272525"/>
                </a:solidFill>
                <a:latin typeface="Inter" pitchFamily="34" charset="0"/>
                <a:ea typeface="Inter" pitchFamily="34" charset="-122"/>
                <a:cs typeface="Inter" pitchFamily="34" charset="-120"/>
              </a:rPr>
              <a:t> - Refresh JWT token</a:t>
            </a:r>
            <a:endParaRPr lang="en-US" sz="1500" dirty="0"/>
          </a:p>
        </p:txBody>
      </p:sp>
      <p:sp>
        <p:nvSpPr>
          <p:cNvPr id="9" name="Text 7"/>
          <p:cNvSpPr/>
          <p:nvPr/>
        </p:nvSpPr>
        <p:spPr>
          <a:xfrm>
            <a:off x="4193500" y="4246602"/>
            <a:ext cx="9564886" cy="31503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POST /auth/logout</a:t>
            </a:r>
            <a:pPr algn="l" indent="0" marL="0">
              <a:lnSpc>
                <a:spcPts val="2400"/>
              </a:lnSpc>
              <a:buNone/>
            </a:pPr>
            <a:r>
              <a:rPr lang="en-US" sz="1500" dirty="0">
                <a:solidFill>
                  <a:srgbClr val="272525"/>
                </a:solidFill>
                <a:latin typeface="Inter" pitchFamily="34" charset="0"/>
                <a:ea typeface="Inter" pitchFamily="34" charset="-122"/>
                <a:cs typeface="Inter" pitchFamily="34" charset="-120"/>
              </a:rPr>
              <a:t> - Revoke tokens (optional)</a:t>
            </a:r>
            <a:endParaRPr lang="en-US" sz="1500" dirty="0"/>
          </a:p>
        </p:txBody>
      </p:sp>
      <p:sp>
        <p:nvSpPr>
          <p:cNvPr id="10" name="Text 8"/>
          <p:cNvSpPr/>
          <p:nvPr/>
        </p:nvSpPr>
        <p:spPr>
          <a:xfrm>
            <a:off x="4193500" y="4676894"/>
            <a:ext cx="9564886" cy="31503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POST /auth/change-password</a:t>
            </a:r>
            <a:pPr algn="l" indent="0" marL="0">
              <a:lnSpc>
                <a:spcPts val="2400"/>
              </a:lnSpc>
              <a:buNone/>
            </a:pPr>
            <a:r>
              <a:rPr lang="en-US" sz="1500" dirty="0">
                <a:solidFill>
                  <a:srgbClr val="272525"/>
                </a:solidFill>
                <a:latin typeface="Inter" pitchFamily="34" charset="0"/>
                <a:ea typeface="Inter" pitchFamily="34" charset="-122"/>
                <a:cs typeface="Inter" pitchFamily="34" charset="-120"/>
              </a:rPr>
              <a:t> - User changes password</a:t>
            </a:r>
            <a:endParaRPr lang="en-US" sz="1500" dirty="0"/>
          </a:p>
        </p:txBody>
      </p:sp>
      <p:sp>
        <p:nvSpPr>
          <p:cNvPr id="11" name="Shape 9"/>
          <p:cNvSpPr/>
          <p:nvPr/>
        </p:nvSpPr>
        <p:spPr>
          <a:xfrm>
            <a:off x="679966" y="5114806"/>
            <a:ext cx="13270468" cy="2281952"/>
          </a:xfrm>
          <a:prstGeom prst="rect">
            <a:avLst/>
          </a:prstGeom>
          <a:solidFill>
            <a:srgbClr val="000000">
              <a:alpha val="4000"/>
            </a:srgbClr>
          </a:solidFill>
          <a:ln/>
        </p:spPr>
      </p:sp>
      <p:sp>
        <p:nvSpPr>
          <p:cNvPr id="12" name="Text 10"/>
          <p:cNvSpPr/>
          <p:nvPr/>
        </p:nvSpPr>
        <p:spPr>
          <a:xfrm>
            <a:off x="872133" y="5237678"/>
            <a:ext cx="2929652" cy="30741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latin typeface="Inter" pitchFamily="34" charset="0"/>
                <a:ea typeface="Inter" pitchFamily="34" charset="-122"/>
                <a:cs typeface="Inter" pitchFamily="34" charset="-120"/>
              </a:rPr>
              <a:t>Registration Service</a:t>
            </a:r>
            <a:endParaRPr lang="en-US" sz="1500" dirty="0"/>
          </a:p>
        </p:txBody>
      </p:sp>
      <p:sp>
        <p:nvSpPr>
          <p:cNvPr id="13" name="Text 11"/>
          <p:cNvSpPr/>
          <p:nvPr/>
        </p:nvSpPr>
        <p:spPr>
          <a:xfrm>
            <a:off x="4193500" y="5237678"/>
            <a:ext cx="9564886" cy="31503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POST /register/bank-owner</a:t>
            </a:r>
            <a:pPr algn="l" indent="0" marL="0">
              <a:lnSpc>
                <a:spcPts val="2400"/>
              </a:lnSpc>
              <a:buNone/>
            </a:pPr>
            <a:r>
              <a:rPr lang="en-US" sz="1500" dirty="0">
                <a:solidFill>
                  <a:srgbClr val="272525"/>
                </a:solidFill>
                <a:latin typeface="Inter" pitchFamily="34" charset="0"/>
                <a:ea typeface="Inter" pitchFamily="34" charset="-122"/>
                <a:cs typeface="Inter" pitchFamily="34" charset="-120"/>
              </a:rPr>
              <a:t> - Register bank owner + create bank</a:t>
            </a:r>
            <a:endParaRPr lang="en-US" sz="1500" dirty="0"/>
          </a:p>
        </p:txBody>
      </p:sp>
      <p:sp>
        <p:nvSpPr>
          <p:cNvPr id="14" name="Text 12"/>
          <p:cNvSpPr/>
          <p:nvPr/>
        </p:nvSpPr>
        <p:spPr>
          <a:xfrm>
            <a:off x="4193500" y="5667970"/>
            <a:ext cx="9564886" cy="31503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POST /register/manager</a:t>
            </a:r>
            <a:pPr algn="l" indent="0" marL="0">
              <a:lnSpc>
                <a:spcPts val="2400"/>
              </a:lnSpc>
              <a:buNone/>
            </a:pPr>
            <a:r>
              <a:rPr lang="en-US" sz="1500" dirty="0">
                <a:solidFill>
                  <a:srgbClr val="272525"/>
                </a:solidFill>
                <a:latin typeface="Inter" pitchFamily="34" charset="0"/>
                <a:ea typeface="Inter" pitchFamily="34" charset="-122"/>
                <a:cs typeface="Inter" pitchFamily="34" charset="-120"/>
              </a:rPr>
              <a:t> - Register branch manager/accountant (invited)</a:t>
            </a:r>
            <a:endParaRPr lang="en-US" sz="1500" dirty="0"/>
          </a:p>
        </p:txBody>
      </p:sp>
      <p:sp>
        <p:nvSpPr>
          <p:cNvPr id="15" name="Text 13"/>
          <p:cNvSpPr/>
          <p:nvPr/>
        </p:nvSpPr>
        <p:spPr>
          <a:xfrm>
            <a:off x="4193500" y="6098262"/>
            <a:ext cx="9564886" cy="31503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POST /register/customer</a:t>
            </a:r>
            <a:pPr algn="l" indent="0" marL="0">
              <a:lnSpc>
                <a:spcPts val="2400"/>
              </a:lnSpc>
              <a:buNone/>
            </a:pPr>
            <a:r>
              <a:rPr lang="en-US" sz="1500" dirty="0">
                <a:solidFill>
                  <a:srgbClr val="272525"/>
                </a:solidFill>
                <a:latin typeface="Inter" pitchFamily="34" charset="0"/>
                <a:ea typeface="Inter" pitchFamily="34" charset="-122"/>
                <a:cs typeface="Inter" pitchFamily="34" charset="-120"/>
              </a:rPr>
              <a:t> - Customer self-registration (optional)</a:t>
            </a:r>
            <a:endParaRPr lang="en-US" sz="1500" dirty="0"/>
          </a:p>
        </p:txBody>
      </p:sp>
      <p:sp>
        <p:nvSpPr>
          <p:cNvPr id="16" name="Text 14"/>
          <p:cNvSpPr/>
          <p:nvPr/>
        </p:nvSpPr>
        <p:spPr>
          <a:xfrm>
            <a:off x="4193500" y="6528554"/>
            <a:ext cx="9564886" cy="31503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POST /register/verify-email</a:t>
            </a:r>
            <a:pPr algn="l" indent="0" marL="0">
              <a:lnSpc>
                <a:spcPts val="2400"/>
              </a:lnSpc>
              <a:buNone/>
            </a:pPr>
            <a:r>
              <a:rPr lang="en-US" sz="1500" dirty="0">
                <a:solidFill>
                  <a:srgbClr val="272525"/>
                </a:solidFill>
                <a:latin typeface="Inter" pitchFamily="34" charset="0"/>
                <a:ea typeface="Inter" pitchFamily="34" charset="-122"/>
                <a:cs typeface="Inter" pitchFamily="34" charset="-120"/>
              </a:rPr>
              <a:t> - Verify email with token</a:t>
            </a:r>
            <a:endParaRPr lang="en-US" sz="1500" dirty="0"/>
          </a:p>
        </p:txBody>
      </p:sp>
      <p:sp>
        <p:nvSpPr>
          <p:cNvPr id="17" name="Text 15"/>
          <p:cNvSpPr/>
          <p:nvPr/>
        </p:nvSpPr>
        <p:spPr>
          <a:xfrm>
            <a:off x="4193500" y="6958846"/>
            <a:ext cx="9564886" cy="315039"/>
          </a:xfrm>
          <a:prstGeom prst="rect">
            <a:avLst/>
          </a:prstGeom>
          <a:noFill/>
          <a:ln/>
        </p:spPr>
        <p:txBody>
          <a:bodyPr wrap="none" lIns="0" tIns="0" rIns="0" bIns="0" rtlCol="0" anchor="t"/>
          <a:lstStyle/>
          <a:p>
            <a:pPr algn="l" indent="0" marL="0">
              <a:lnSpc>
                <a:spcPts val="2400"/>
              </a:lnSpc>
              <a:buNone/>
            </a:pPr>
            <a:r>
              <a:rPr lang="en-US" sz="1500" dirty="0">
                <a:solidFill>
                  <a:srgbClr val="272525"/>
                </a:solidFill>
                <a:highlight>
                  <a:srgbClr val="F2F2F2"/>
                </a:highlight>
                <a:latin typeface="Consolas" pitchFamily="34" charset="0"/>
                <a:ea typeface="Consolas" pitchFamily="34" charset="-122"/>
                <a:cs typeface="Consolas" pitchFamily="34" charset="-120"/>
              </a:rPr>
              <a:t>POST /register/resend-verification</a:t>
            </a:r>
            <a:pPr algn="l" indent="0" marL="0">
              <a:lnSpc>
                <a:spcPts val="2400"/>
              </a:lnSpc>
              <a:buNone/>
            </a:pPr>
            <a:r>
              <a:rPr lang="en-US" sz="1500" dirty="0">
                <a:solidFill>
                  <a:srgbClr val="272525"/>
                </a:solidFill>
                <a:latin typeface="Inter" pitchFamily="34" charset="0"/>
                <a:ea typeface="Inter" pitchFamily="34" charset="-122"/>
                <a:cs typeface="Inter" pitchFamily="34" charset="-120"/>
              </a:rPr>
              <a:t> - Resend verification email</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72095" y="360402"/>
            <a:ext cx="7714298" cy="409694"/>
          </a:xfrm>
          <a:prstGeom prst="rect">
            <a:avLst/>
          </a:prstGeom>
          <a:noFill/>
          <a:ln/>
        </p:spPr>
        <p:txBody>
          <a:bodyPr wrap="none" lIns="0" tIns="0" rIns="0" bIns="0" rtlCol="0" anchor="t"/>
          <a:lstStyle/>
          <a:p>
            <a:pPr algn="l" indent="0" marL="0">
              <a:lnSpc>
                <a:spcPts val="3200"/>
              </a:lnSpc>
              <a:buNone/>
            </a:pPr>
            <a:r>
              <a:rPr lang="en-US" sz="2550" b="1" dirty="0">
                <a:solidFill>
                  <a:srgbClr val="000000"/>
                </a:solidFill>
                <a:latin typeface="Inter Bold" pitchFamily="34" charset="0"/>
                <a:ea typeface="Inter Bold" pitchFamily="34" charset="-122"/>
                <a:cs typeface="Inter Bold" pitchFamily="34" charset="-120"/>
              </a:rPr>
              <a:t>API Service Endpoints: Core Banking Operations</a:t>
            </a:r>
            <a:endParaRPr lang="en-US" sz="2550" dirty="0"/>
          </a:p>
        </p:txBody>
      </p:sp>
      <p:sp>
        <p:nvSpPr>
          <p:cNvPr id="3" name="Text 1"/>
          <p:cNvSpPr/>
          <p:nvPr/>
        </p:nvSpPr>
        <p:spPr>
          <a:xfrm>
            <a:off x="572095" y="1032272"/>
            <a:ext cx="13486209" cy="838676"/>
          </a:xfrm>
          <a:prstGeom prst="rect">
            <a:avLst/>
          </a:prstGeom>
          <a:noFill/>
          <a:ln/>
        </p:spPr>
        <p:txBody>
          <a:bodyPr wrap="square" lIns="0" tIns="0" rIns="0" bIns="0" rtlCol="0" anchor="t"/>
          <a:lstStyle/>
          <a:p>
            <a:pPr algn="l" indent="0" marL="0">
              <a:lnSpc>
                <a:spcPts val="1650"/>
              </a:lnSpc>
              <a:buNone/>
            </a:pPr>
            <a:r>
              <a:rPr lang="en-US" sz="1000" dirty="0">
                <a:solidFill>
                  <a:srgbClr val="272525"/>
                </a:solidFill>
                <a:latin typeface="Inter" pitchFamily="34" charset="0"/>
                <a:ea typeface="Inter" pitchFamily="34" charset="-122"/>
                <a:cs typeface="Inter" pitchFamily="34" charset="-120"/>
              </a:rPr>
              <a:t>The Corexfin platform provides extensive API endpoints to manage core banking operations, including bank and user management, account services, and transaction processing. The Bank Management Service allows for the creation and management of banks and their branches, while the User Service handles user profiles and roles within specific banks. The Account Service facilitates the creation, activation, and status management of customer accounts, alongside providing balance inquiries. Finally, the Transaction Service supports a range of financial movements, including transfers, deposits, and withdrawals, with robust logging for transaction history.</a:t>
            </a:r>
            <a:endParaRPr lang="en-US" sz="1000" dirty="0"/>
          </a:p>
        </p:txBody>
      </p:sp>
      <p:sp>
        <p:nvSpPr>
          <p:cNvPr id="4" name="Shape 2"/>
          <p:cNvSpPr/>
          <p:nvPr/>
        </p:nvSpPr>
        <p:spPr>
          <a:xfrm>
            <a:off x="572095" y="2018348"/>
            <a:ext cx="13486209" cy="5867281"/>
          </a:xfrm>
          <a:prstGeom prst="roundRect">
            <a:avLst>
              <a:gd name="adj" fmla="val 938"/>
            </a:avLst>
          </a:prstGeom>
          <a:noFill/>
          <a:ln w="7620">
            <a:solidFill>
              <a:srgbClr val="000000">
                <a:alpha val="8000"/>
              </a:srgbClr>
            </a:solidFill>
            <a:prstDash val="solid"/>
          </a:ln>
        </p:spPr>
      </p:sp>
      <p:sp>
        <p:nvSpPr>
          <p:cNvPr id="5" name="Shape 3"/>
          <p:cNvSpPr/>
          <p:nvPr/>
        </p:nvSpPr>
        <p:spPr>
          <a:xfrm>
            <a:off x="579715" y="2025968"/>
            <a:ext cx="13470969" cy="1535073"/>
          </a:xfrm>
          <a:prstGeom prst="rect">
            <a:avLst/>
          </a:prstGeom>
          <a:solidFill>
            <a:srgbClr val="FFFFFF">
              <a:alpha val="4000"/>
            </a:srgbClr>
          </a:solidFill>
          <a:ln/>
        </p:spPr>
      </p:sp>
      <p:sp>
        <p:nvSpPr>
          <p:cNvPr id="6" name="Text 4"/>
          <p:cNvSpPr/>
          <p:nvPr/>
        </p:nvSpPr>
        <p:spPr>
          <a:xfrm>
            <a:off x="710922" y="2112169"/>
            <a:ext cx="3101697"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latin typeface="Inter" pitchFamily="34" charset="0"/>
                <a:ea typeface="Inter" pitchFamily="34" charset="-122"/>
                <a:cs typeface="Inter" pitchFamily="34" charset="-120"/>
              </a:rPr>
              <a:t>Bank Management</a:t>
            </a:r>
            <a:endParaRPr lang="en-US" sz="1000" dirty="0"/>
          </a:p>
        </p:txBody>
      </p:sp>
      <p:sp>
        <p:nvSpPr>
          <p:cNvPr id="7" name="Text 5"/>
          <p:cNvSpPr/>
          <p:nvPr/>
        </p:nvSpPr>
        <p:spPr>
          <a:xfrm>
            <a:off x="4082415" y="2112169"/>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POST /banks</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Create new bank (admin only)</a:t>
            </a:r>
            <a:endParaRPr lang="en-US" sz="1000" dirty="0"/>
          </a:p>
        </p:txBody>
      </p:sp>
      <p:sp>
        <p:nvSpPr>
          <p:cNvPr id="8" name="Text 6"/>
          <p:cNvSpPr/>
          <p:nvPr/>
        </p:nvSpPr>
        <p:spPr>
          <a:xfrm>
            <a:off x="4082415" y="2400419"/>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GET /banks/{bankId}</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Get bank details</a:t>
            </a:r>
            <a:endParaRPr lang="en-US" sz="1000" dirty="0"/>
          </a:p>
        </p:txBody>
      </p:sp>
      <p:sp>
        <p:nvSpPr>
          <p:cNvPr id="9" name="Text 7"/>
          <p:cNvSpPr/>
          <p:nvPr/>
        </p:nvSpPr>
        <p:spPr>
          <a:xfrm>
            <a:off x="4082415" y="2688669"/>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POST /banks/{bankId}/branches</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Add branch (bank owner)</a:t>
            </a:r>
            <a:endParaRPr lang="en-US" sz="1000" dirty="0"/>
          </a:p>
        </p:txBody>
      </p:sp>
      <p:sp>
        <p:nvSpPr>
          <p:cNvPr id="10" name="Text 8"/>
          <p:cNvSpPr/>
          <p:nvPr/>
        </p:nvSpPr>
        <p:spPr>
          <a:xfrm>
            <a:off x="4082415" y="2976920"/>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GET /banks/{bankId}/branches</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List branches</a:t>
            </a:r>
            <a:endParaRPr lang="en-US" sz="1000" dirty="0"/>
          </a:p>
        </p:txBody>
      </p:sp>
      <p:sp>
        <p:nvSpPr>
          <p:cNvPr id="11" name="Text 9"/>
          <p:cNvSpPr/>
          <p:nvPr/>
        </p:nvSpPr>
        <p:spPr>
          <a:xfrm>
            <a:off x="4082415" y="3265170"/>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PATCH /banks/{bankId}</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Update bank info</a:t>
            </a:r>
            <a:endParaRPr lang="en-US" sz="1000" dirty="0"/>
          </a:p>
        </p:txBody>
      </p:sp>
      <p:sp>
        <p:nvSpPr>
          <p:cNvPr id="12" name="Shape 10"/>
          <p:cNvSpPr/>
          <p:nvPr/>
        </p:nvSpPr>
        <p:spPr>
          <a:xfrm>
            <a:off x="579715" y="3561040"/>
            <a:ext cx="13470969" cy="1535073"/>
          </a:xfrm>
          <a:prstGeom prst="rect">
            <a:avLst/>
          </a:prstGeom>
          <a:solidFill>
            <a:srgbClr val="000000">
              <a:alpha val="4000"/>
            </a:srgbClr>
          </a:solidFill>
          <a:ln/>
        </p:spPr>
      </p:sp>
      <p:sp>
        <p:nvSpPr>
          <p:cNvPr id="13" name="Text 11"/>
          <p:cNvSpPr/>
          <p:nvPr/>
        </p:nvSpPr>
        <p:spPr>
          <a:xfrm>
            <a:off x="710922" y="3647242"/>
            <a:ext cx="3101697"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latin typeface="Inter" pitchFamily="34" charset="0"/>
                <a:ea typeface="Inter" pitchFamily="34" charset="-122"/>
                <a:cs typeface="Inter" pitchFamily="34" charset="-120"/>
              </a:rPr>
              <a:t>User Service</a:t>
            </a:r>
            <a:endParaRPr lang="en-US" sz="1000" dirty="0"/>
          </a:p>
        </p:txBody>
      </p:sp>
      <p:sp>
        <p:nvSpPr>
          <p:cNvPr id="14" name="Text 12"/>
          <p:cNvSpPr/>
          <p:nvPr/>
        </p:nvSpPr>
        <p:spPr>
          <a:xfrm>
            <a:off x="4082415" y="3647242"/>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POST /banks/{bankId}/branches/{branchId}/users</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Create manager/accountant</a:t>
            </a:r>
            <a:endParaRPr lang="en-US" sz="1000" dirty="0"/>
          </a:p>
        </p:txBody>
      </p:sp>
      <p:sp>
        <p:nvSpPr>
          <p:cNvPr id="15" name="Text 13"/>
          <p:cNvSpPr/>
          <p:nvPr/>
        </p:nvSpPr>
        <p:spPr>
          <a:xfrm>
            <a:off x="4082415" y="3935492"/>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GET /banks/{bankId}/users</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List all users for bank</a:t>
            </a:r>
            <a:endParaRPr lang="en-US" sz="1000" dirty="0"/>
          </a:p>
        </p:txBody>
      </p:sp>
      <p:sp>
        <p:nvSpPr>
          <p:cNvPr id="16" name="Text 14"/>
          <p:cNvSpPr/>
          <p:nvPr/>
        </p:nvSpPr>
        <p:spPr>
          <a:xfrm>
            <a:off x="4082415" y="4223742"/>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GET /users/{userId}</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Get user profile</a:t>
            </a:r>
            <a:endParaRPr lang="en-US" sz="1000" dirty="0"/>
          </a:p>
        </p:txBody>
      </p:sp>
      <p:sp>
        <p:nvSpPr>
          <p:cNvPr id="17" name="Text 15"/>
          <p:cNvSpPr/>
          <p:nvPr/>
        </p:nvSpPr>
        <p:spPr>
          <a:xfrm>
            <a:off x="4082415" y="4511993"/>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PATCH /users/{userId}</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Update user profile, roles</a:t>
            </a:r>
            <a:endParaRPr lang="en-US" sz="1000" dirty="0"/>
          </a:p>
        </p:txBody>
      </p:sp>
      <p:sp>
        <p:nvSpPr>
          <p:cNvPr id="18" name="Text 16"/>
          <p:cNvSpPr/>
          <p:nvPr/>
        </p:nvSpPr>
        <p:spPr>
          <a:xfrm>
            <a:off x="4082415" y="4800243"/>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DELETE /users/{userId}</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Deactivate user</a:t>
            </a:r>
            <a:endParaRPr lang="en-US" sz="1000" dirty="0"/>
          </a:p>
        </p:txBody>
      </p:sp>
      <p:sp>
        <p:nvSpPr>
          <p:cNvPr id="19" name="Shape 17"/>
          <p:cNvSpPr/>
          <p:nvPr/>
        </p:nvSpPr>
        <p:spPr>
          <a:xfrm>
            <a:off x="579715" y="5096113"/>
            <a:ext cx="13470969" cy="1535073"/>
          </a:xfrm>
          <a:prstGeom prst="rect">
            <a:avLst/>
          </a:prstGeom>
          <a:solidFill>
            <a:srgbClr val="FFFFFF">
              <a:alpha val="4000"/>
            </a:srgbClr>
          </a:solidFill>
          <a:ln/>
        </p:spPr>
      </p:sp>
      <p:sp>
        <p:nvSpPr>
          <p:cNvPr id="20" name="Text 18"/>
          <p:cNvSpPr/>
          <p:nvPr/>
        </p:nvSpPr>
        <p:spPr>
          <a:xfrm>
            <a:off x="710922" y="5182314"/>
            <a:ext cx="3101697"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latin typeface="Inter" pitchFamily="34" charset="0"/>
                <a:ea typeface="Inter" pitchFamily="34" charset="-122"/>
                <a:cs typeface="Inter" pitchFamily="34" charset="-120"/>
              </a:rPr>
              <a:t>Account Service</a:t>
            </a:r>
            <a:endParaRPr lang="en-US" sz="1000" dirty="0"/>
          </a:p>
        </p:txBody>
      </p:sp>
      <p:sp>
        <p:nvSpPr>
          <p:cNvPr id="21" name="Text 19"/>
          <p:cNvSpPr/>
          <p:nvPr/>
        </p:nvSpPr>
        <p:spPr>
          <a:xfrm>
            <a:off x="4082415" y="5182314"/>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POST /banks/{bankId}/branches/{branchId}/accounts</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Create customer account</a:t>
            </a:r>
            <a:endParaRPr lang="en-US" sz="1000" dirty="0"/>
          </a:p>
        </p:txBody>
      </p:sp>
      <p:sp>
        <p:nvSpPr>
          <p:cNvPr id="22" name="Text 20"/>
          <p:cNvSpPr/>
          <p:nvPr/>
        </p:nvSpPr>
        <p:spPr>
          <a:xfrm>
            <a:off x="4082415" y="5470565"/>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GET /accounts/{accountId}</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Get account details</a:t>
            </a:r>
            <a:endParaRPr lang="en-US" sz="1000" dirty="0"/>
          </a:p>
        </p:txBody>
      </p:sp>
      <p:sp>
        <p:nvSpPr>
          <p:cNvPr id="23" name="Text 21"/>
          <p:cNvSpPr/>
          <p:nvPr/>
        </p:nvSpPr>
        <p:spPr>
          <a:xfrm>
            <a:off x="4082415" y="5758815"/>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PATCH /accounts/{accountId}/status</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Activate/suspend/close account</a:t>
            </a:r>
            <a:endParaRPr lang="en-US" sz="1000" dirty="0"/>
          </a:p>
        </p:txBody>
      </p:sp>
      <p:sp>
        <p:nvSpPr>
          <p:cNvPr id="24" name="Text 22"/>
          <p:cNvSpPr/>
          <p:nvPr/>
        </p:nvSpPr>
        <p:spPr>
          <a:xfrm>
            <a:off x="4082415" y="6047065"/>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GET /banks/{bankId}/accounts</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List accounts by bank</a:t>
            </a:r>
            <a:endParaRPr lang="en-US" sz="1000" dirty="0"/>
          </a:p>
        </p:txBody>
      </p:sp>
      <p:sp>
        <p:nvSpPr>
          <p:cNvPr id="25" name="Text 23"/>
          <p:cNvSpPr/>
          <p:nvPr/>
        </p:nvSpPr>
        <p:spPr>
          <a:xfrm>
            <a:off x="4082415" y="6335316"/>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GET /accounts/{accountId}/balance</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Get balance</a:t>
            </a:r>
            <a:endParaRPr lang="en-US" sz="1000" dirty="0"/>
          </a:p>
        </p:txBody>
      </p:sp>
      <p:sp>
        <p:nvSpPr>
          <p:cNvPr id="26" name="Shape 24"/>
          <p:cNvSpPr/>
          <p:nvPr/>
        </p:nvSpPr>
        <p:spPr>
          <a:xfrm>
            <a:off x="579715" y="6631186"/>
            <a:ext cx="13470969" cy="1246823"/>
          </a:xfrm>
          <a:prstGeom prst="rect">
            <a:avLst/>
          </a:prstGeom>
          <a:solidFill>
            <a:srgbClr val="000000">
              <a:alpha val="4000"/>
            </a:srgbClr>
          </a:solidFill>
          <a:ln/>
        </p:spPr>
      </p:sp>
      <p:sp>
        <p:nvSpPr>
          <p:cNvPr id="27" name="Text 25"/>
          <p:cNvSpPr/>
          <p:nvPr/>
        </p:nvSpPr>
        <p:spPr>
          <a:xfrm>
            <a:off x="710922" y="6717387"/>
            <a:ext cx="3101697"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latin typeface="Inter" pitchFamily="34" charset="0"/>
                <a:ea typeface="Inter" pitchFamily="34" charset="-122"/>
                <a:cs typeface="Inter" pitchFamily="34" charset="-120"/>
              </a:rPr>
              <a:t>Transaction Service</a:t>
            </a:r>
            <a:endParaRPr lang="en-US" sz="1000" dirty="0"/>
          </a:p>
        </p:txBody>
      </p:sp>
      <p:sp>
        <p:nvSpPr>
          <p:cNvPr id="28" name="Text 26"/>
          <p:cNvSpPr/>
          <p:nvPr/>
        </p:nvSpPr>
        <p:spPr>
          <a:xfrm>
            <a:off x="4082415" y="6717387"/>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POST /transactions/transfer</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Money transfer (SAGA)</a:t>
            </a:r>
            <a:endParaRPr lang="en-US" sz="1000" dirty="0"/>
          </a:p>
        </p:txBody>
      </p:sp>
      <p:sp>
        <p:nvSpPr>
          <p:cNvPr id="29" name="Text 27"/>
          <p:cNvSpPr/>
          <p:nvPr/>
        </p:nvSpPr>
        <p:spPr>
          <a:xfrm>
            <a:off x="4082415" y="7005638"/>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POST /transactions/deposit</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Deposit to account</a:t>
            </a:r>
            <a:endParaRPr lang="en-US" sz="1000" dirty="0"/>
          </a:p>
        </p:txBody>
      </p:sp>
      <p:sp>
        <p:nvSpPr>
          <p:cNvPr id="30" name="Text 28"/>
          <p:cNvSpPr/>
          <p:nvPr/>
        </p:nvSpPr>
        <p:spPr>
          <a:xfrm>
            <a:off x="4082415" y="7293888"/>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POST /transactions/withdraw</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Withdraw from account</a:t>
            </a:r>
            <a:endParaRPr lang="en-US" sz="1000" dirty="0"/>
          </a:p>
        </p:txBody>
      </p:sp>
      <p:sp>
        <p:nvSpPr>
          <p:cNvPr id="31" name="Text 29"/>
          <p:cNvSpPr/>
          <p:nvPr/>
        </p:nvSpPr>
        <p:spPr>
          <a:xfrm>
            <a:off x="4082415" y="7582138"/>
            <a:ext cx="9837182" cy="209669"/>
          </a:xfrm>
          <a:prstGeom prst="rect">
            <a:avLst/>
          </a:prstGeom>
          <a:noFill/>
          <a:ln/>
        </p:spPr>
        <p:txBody>
          <a:bodyPr wrap="none" lIns="0" tIns="0" rIns="0" bIns="0" rtlCol="0" anchor="t"/>
          <a:lstStyle/>
          <a:p>
            <a:pPr algn="l" indent="0" marL="0">
              <a:lnSpc>
                <a:spcPts val="1650"/>
              </a:lnSpc>
              <a:buNone/>
            </a:pPr>
            <a:r>
              <a:rPr lang="en-US" sz="1000" dirty="0">
                <a:solidFill>
                  <a:srgbClr val="272525"/>
                </a:solidFill>
                <a:highlight>
                  <a:srgbClr val="F2F2F2"/>
                </a:highlight>
                <a:latin typeface="Consolas" pitchFamily="34" charset="0"/>
                <a:ea typeface="Consolas" pitchFamily="34" charset="-122"/>
                <a:cs typeface="Consolas" pitchFamily="34" charset="-120"/>
              </a:rPr>
              <a:t>GET /accounts/{accountId}/transactions</a:t>
            </a:r>
            <a:pPr algn="l" indent="0" marL="0">
              <a:lnSpc>
                <a:spcPts val="1650"/>
              </a:lnSpc>
              <a:buNone/>
            </a:pPr>
            <a:r>
              <a:rPr lang="en-US" sz="1000" dirty="0">
                <a:solidFill>
                  <a:srgbClr val="272525"/>
                </a:solidFill>
                <a:latin typeface="Inter" pitchFamily="34" charset="0"/>
                <a:ea typeface="Inter" pitchFamily="34" charset="-122"/>
                <a:cs typeface="Inter" pitchFamily="34" charset="-120"/>
              </a:rPr>
              <a:t> - Transaction history</a:t>
            </a:r>
            <a:endParaRPr lang="en-US" sz="1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2025-08-12T22:35:36Z</dcterms:created>
  <dcterms:modified xsi:type="dcterms:W3CDTF">2025-08-12T22:35:36Z</dcterms:modified>
</cp:coreProperties>
</file>